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.xml" ContentType="application/vnd.openxmlformats-officedocument.presentationml.tags+xml"/>
  <Override PartName="/ppt/tags/tag244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00"/>
  </p:notesMasterIdLst>
  <p:handoutMasterIdLst>
    <p:handoutMasterId r:id="rId101"/>
  </p:handoutMasterIdLst>
  <p:sldIdLst>
    <p:sldId id="2979" r:id="rId2"/>
    <p:sldId id="1777" r:id="rId3"/>
    <p:sldId id="2203" r:id="rId4"/>
    <p:sldId id="2204" r:id="rId5"/>
    <p:sldId id="2202" r:id="rId6"/>
    <p:sldId id="2745" r:id="rId7"/>
    <p:sldId id="2207" r:id="rId8"/>
    <p:sldId id="1729" r:id="rId9"/>
    <p:sldId id="1727" r:id="rId10"/>
    <p:sldId id="1728" r:id="rId11"/>
    <p:sldId id="1730" r:id="rId12"/>
    <p:sldId id="2984" r:id="rId13"/>
    <p:sldId id="1783" r:id="rId14"/>
    <p:sldId id="1785" r:id="rId15"/>
    <p:sldId id="1725" r:id="rId16"/>
    <p:sldId id="1709" r:id="rId17"/>
    <p:sldId id="1726" r:id="rId18"/>
    <p:sldId id="1710" r:id="rId19"/>
    <p:sldId id="1719" r:id="rId20"/>
    <p:sldId id="2519" r:id="rId21"/>
    <p:sldId id="2645" r:id="rId22"/>
    <p:sldId id="2981" r:id="rId23"/>
    <p:sldId id="2557" r:id="rId24"/>
    <p:sldId id="2520" r:id="rId25"/>
    <p:sldId id="2989" r:id="rId26"/>
    <p:sldId id="2744" r:id="rId27"/>
    <p:sldId id="2982" r:id="rId28"/>
    <p:sldId id="1731" r:id="rId29"/>
    <p:sldId id="2983" r:id="rId30"/>
    <p:sldId id="1734" r:id="rId31"/>
    <p:sldId id="1862" r:id="rId32"/>
    <p:sldId id="2426" r:id="rId33"/>
    <p:sldId id="1737" r:id="rId34"/>
    <p:sldId id="1812" r:id="rId35"/>
    <p:sldId id="2987" r:id="rId36"/>
    <p:sldId id="2988" r:id="rId37"/>
    <p:sldId id="2211" r:id="rId38"/>
    <p:sldId id="1733" r:id="rId39"/>
    <p:sldId id="2753" r:id="rId40"/>
    <p:sldId id="2212" r:id="rId41"/>
    <p:sldId id="2208" r:id="rId42"/>
    <p:sldId id="1742" r:id="rId43"/>
    <p:sldId id="2440" r:id="rId44"/>
    <p:sldId id="1863" r:id="rId45"/>
    <p:sldId id="1833" r:id="rId46"/>
    <p:sldId id="1835" r:id="rId47"/>
    <p:sldId id="2214" r:id="rId48"/>
    <p:sldId id="285" r:id="rId49"/>
    <p:sldId id="2752" r:id="rId50"/>
    <p:sldId id="2754" r:id="rId51"/>
    <p:sldId id="2755" r:id="rId52"/>
    <p:sldId id="1748" r:id="rId53"/>
    <p:sldId id="1750" r:id="rId54"/>
    <p:sldId id="2756" r:id="rId55"/>
    <p:sldId id="2430" r:id="rId56"/>
    <p:sldId id="1815" r:id="rId57"/>
    <p:sldId id="1814" r:id="rId58"/>
    <p:sldId id="1816" r:id="rId59"/>
    <p:sldId id="2761" r:id="rId60"/>
    <p:sldId id="1747" r:id="rId61"/>
    <p:sldId id="2990" r:id="rId62"/>
    <p:sldId id="2992" r:id="rId63"/>
    <p:sldId id="2993" r:id="rId64"/>
    <p:sldId id="2994" r:id="rId65"/>
    <p:sldId id="2423" r:id="rId66"/>
    <p:sldId id="2623" r:id="rId67"/>
    <p:sldId id="2424" r:id="rId68"/>
    <p:sldId id="2624" r:id="rId69"/>
    <p:sldId id="2625" r:id="rId70"/>
    <p:sldId id="2626" r:id="rId71"/>
    <p:sldId id="2764" r:id="rId72"/>
    <p:sldId id="2991" r:id="rId73"/>
    <p:sldId id="751" r:id="rId74"/>
    <p:sldId id="1722" r:id="rId75"/>
    <p:sldId id="2429" r:id="rId76"/>
    <p:sldId id="1839" r:id="rId77"/>
    <p:sldId id="2748" r:id="rId78"/>
    <p:sldId id="2631" r:id="rId79"/>
    <p:sldId id="2749" r:id="rId80"/>
    <p:sldId id="2750" r:id="rId81"/>
    <p:sldId id="1784" r:id="rId82"/>
    <p:sldId id="2218" r:id="rId83"/>
    <p:sldId id="1838" r:id="rId84"/>
    <p:sldId id="2215" r:id="rId85"/>
    <p:sldId id="2757" r:id="rId86"/>
    <p:sldId id="2758" r:id="rId87"/>
    <p:sldId id="2760" r:id="rId88"/>
    <p:sldId id="2980" r:id="rId89"/>
    <p:sldId id="1813" r:id="rId90"/>
    <p:sldId id="1796" r:id="rId91"/>
    <p:sldId id="1787" r:id="rId92"/>
    <p:sldId id="1803" r:id="rId93"/>
    <p:sldId id="1804" r:id="rId94"/>
    <p:sldId id="1758" r:id="rId95"/>
    <p:sldId id="1805" r:id="rId96"/>
    <p:sldId id="1806" r:id="rId97"/>
    <p:sldId id="2217" r:id="rId98"/>
    <p:sldId id="176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2C895B"/>
    <a:srgbClr val="F3753F"/>
    <a:srgbClr val="A6FCA9"/>
    <a:srgbClr val="D5FDA9"/>
    <a:srgbClr val="F37440"/>
    <a:srgbClr val="F3E9D5"/>
    <a:srgbClr val="A6FB79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3"/>
    <p:restoredTop sz="97532"/>
  </p:normalViewPr>
  <p:slideViewPr>
    <p:cSldViewPr snapToGrid="0" snapToObjects="1">
      <p:cViewPr>
        <p:scale>
          <a:sx n="155" d="100"/>
          <a:sy n="155" d="100"/>
        </p:scale>
        <p:origin x="2048" y="17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csdcloud-my.sharepoint.com/personal/b5chin_ucsd_edu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Positive FP8</a:t>
            </a:r>
            <a:r>
              <a:rPr lang="en-US" sz="2800" baseline="0"/>
              <a:t> Number Line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156200445828185E-2"/>
          <c:y val="0.26657354739772132"/>
          <c:w val="0.95321254344311224"/>
          <c:h val="0.4116381121911569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denorms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Sheet1!$F$7:$F$134</c:f>
              <c:numCache>
                <c:formatCode>General</c:formatCode>
                <c:ptCount val="128"/>
                <c:pt idx="0">
                  <c:v>31</c:v>
                </c:pt>
                <c:pt idx="1">
                  <c:v>30</c:v>
                </c:pt>
                <c:pt idx="2">
                  <c:v>29</c:v>
                </c:pt>
                <c:pt idx="3">
                  <c:v>28</c:v>
                </c:pt>
                <c:pt idx="4">
                  <c:v>27</c:v>
                </c:pt>
                <c:pt idx="5">
                  <c:v>26</c:v>
                </c:pt>
                <c:pt idx="6">
                  <c:v>25</c:v>
                </c:pt>
                <c:pt idx="7">
                  <c:v>24</c:v>
                </c:pt>
                <c:pt idx="8">
                  <c:v>23</c:v>
                </c:pt>
                <c:pt idx="9">
                  <c:v>22</c:v>
                </c:pt>
                <c:pt idx="10">
                  <c:v>21</c:v>
                </c:pt>
                <c:pt idx="11">
                  <c:v>20</c:v>
                </c:pt>
                <c:pt idx="12">
                  <c:v>19</c:v>
                </c:pt>
                <c:pt idx="13">
                  <c:v>18</c:v>
                </c:pt>
                <c:pt idx="14">
                  <c:v>17</c:v>
                </c:pt>
                <c:pt idx="15">
                  <c:v>16</c:v>
                </c:pt>
                <c:pt idx="16">
                  <c:v>15.5</c:v>
                </c:pt>
                <c:pt idx="17">
                  <c:v>15</c:v>
                </c:pt>
                <c:pt idx="18">
                  <c:v>14.5</c:v>
                </c:pt>
                <c:pt idx="19">
                  <c:v>14</c:v>
                </c:pt>
                <c:pt idx="20">
                  <c:v>13.5</c:v>
                </c:pt>
                <c:pt idx="21">
                  <c:v>13</c:v>
                </c:pt>
                <c:pt idx="22">
                  <c:v>12.5</c:v>
                </c:pt>
                <c:pt idx="23">
                  <c:v>12</c:v>
                </c:pt>
                <c:pt idx="24">
                  <c:v>11.5</c:v>
                </c:pt>
                <c:pt idx="25">
                  <c:v>11</c:v>
                </c:pt>
                <c:pt idx="26">
                  <c:v>10.5</c:v>
                </c:pt>
                <c:pt idx="27">
                  <c:v>10</c:v>
                </c:pt>
                <c:pt idx="28">
                  <c:v>9.5</c:v>
                </c:pt>
                <c:pt idx="29">
                  <c:v>9</c:v>
                </c:pt>
                <c:pt idx="30">
                  <c:v>8.5</c:v>
                </c:pt>
                <c:pt idx="31">
                  <c:v>8</c:v>
                </c:pt>
                <c:pt idx="32">
                  <c:v>7.75</c:v>
                </c:pt>
                <c:pt idx="33">
                  <c:v>7.5</c:v>
                </c:pt>
                <c:pt idx="34">
                  <c:v>7.25</c:v>
                </c:pt>
                <c:pt idx="35">
                  <c:v>7</c:v>
                </c:pt>
                <c:pt idx="36">
                  <c:v>6.75</c:v>
                </c:pt>
                <c:pt idx="37">
                  <c:v>6.5</c:v>
                </c:pt>
                <c:pt idx="38">
                  <c:v>6.25</c:v>
                </c:pt>
                <c:pt idx="39">
                  <c:v>6</c:v>
                </c:pt>
                <c:pt idx="40">
                  <c:v>5.75</c:v>
                </c:pt>
                <c:pt idx="41">
                  <c:v>5.5</c:v>
                </c:pt>
                <c:pt idx="42">
                  <c:v>5.25</c:v>
                </c:pt>
                <c:pt idx="43">
                  <c:v>5</c:v>
                </c:pt>
                <c:pt idx="44">
                  <c:v>4.75</c:v>
                </c:pt>
                <c:pt idx="45">
                  <c:v>4.5</c:v>
                </c:pt>
                <c:pt idx="46">
                  <c:v>4.25</c:v>
                </c:pt>
                <c:pt idx="47">
                  <c:v>4</c:v>
                </c:pt>
                <c:pt idx="48">
                  <c:v>3.875</c:v>
                </c:pt>
                <c:pt idx="49">
                  <c:v>3.75</c:v>
                </c:pt>
                <c:pt idx="50">
                  <c:v>3.625</c:v>
                </c:pt>
                <c:pt idx="51">
                  <c:v>3.5</c:v>
                </c:pt>
                <c:pt idx="52">
                  <c:v>3.375</c:v>
                </c:pt>
                <c:pt idx="53">
                  <c:v>3.25</c:v>
                </c:pt>
                <c:pt idx="54">
                  <c:v>3.125</c:v>
                </c:pt>
                <c:pt idx="55">
                  <c:v>3</c:v>
                </c:pt>
                <c:pt idx="56">
                  <c:v>2.875</c:v>
                </c:pt>
                <c:pt idx="57">
                  <c:v>2.75</c:v>
                </c:pt>
                <c:pt idx="58">
                  <c:v>2.625</c:v>
                </c:pt>
                <c:pt idx="59">
                  <c:v>2.5</c:v>
                </c:pt>
                <c:pt idx="60">
                  <c:v>2.375</c:v>
                </c:pt>
                <c:pt idx="61">
                  <c:v>2.25</c:v>
                </c:pt>
                <c:pt idx="62">
                  <c:v>2.125</c:v>
                </c:pt>
                <c:pt idx="63">
                  <c:v>2</c:v>
                </c:pt>
                <c:pt idx="64">
                  <c:v>1.9375</c:v>
                </c:pt>
                <c:pt idx="65">
                  <c:v>1.875</c:v>
                </c:pt>
                <c:pt idx="66">
                  <c:v>1.8125</c:v>
                </c:pt>
                <c:pt idx="67">
                  <c:v>1.75</c:v>
                </c:pt>
                <c:pt idx="68">
                  <c:v>1.6875</c:v>
                </c:pt>
                <c:pt idx="69">
                  <c:v>1.625</c:v>
                </c:pt>
                <c:pt idx="70">
                  <c:v>1.5625</c:v>
                </c:pt>
                <c:pt idx="71">
                  <c:v>1.5</c:v>
                </c:pt>
                <c:pt idx="72">
                  <c:v>1.4375</c:v>
                </c:pt>
                <c:pt idx="73">
                  <c:v>1.375</c:v>
                </c:pt>
                <c:pt idx="74">
                  <c:v>1.3125</c:v>
                </c:pt>
                <c:pt idx="75">
                  <c:v>1.25</c:v>
                </c:pt>
                <c:pt idx="76">
                  <c:v>1.1875</c:v>
                </c:pt>
                <c:pt idx="77">
                  <c:v>1.125</c:v>
                </c:pt>
                <c:pt idx="78">
                  <c:v>1.0625</c:v>
                </c:pt>
                <c:pt idx="79">
                  <c:v>1</c:v>
                </c:pt>
                <c:pt idx="80">
                  <c:v>0.96875</c:v>
                </c:pt>
                <c:pt idx="81">
                  <c:v>0.9375</c:v>
                </c:pt>
                <c:pt idx="82">
                  <c:v>0.90625</c:v>
                </c:pt>
                <c:pt idx="83">
                  <c:v>0.875</c:v>
                </c:pt>
                <c:pt idx="84">
                  <c:v>0.84375</c:v>
                </c:pt>
                <c:pt idx="85">
                  <c:v>0.8125</c:v>
                </c:pt>
                <c:pt idx="86">
                  <c:v>0.78125</c:v>
                </c:pt>
                <c:pt idx="87">
                  <c:v>0.75</c:v>
                </c:pt>
                <c:pt idx="88">
                  <c:v>0.71875</c:v>
                </c:pt>
                <c:pt idx="89">
                  <c:v>0.6875</c:v>
                </c:pt>
                <c:pt idx="90">
                  <c:v>0.65625</c:v>
                </c:pt>
                <c:pt idx="91">
                  <c:v>0.625</c:v>
                </c:pt>
                <c:pt idx="92">
                  <c:v>0.59375</c:v>
                </c:pt>
                <c:pt idx="93">
                  <c:v>0.5625</c:v>
                </c:pt>
                <c:pt idx="94">
                  <c:v>0.53125</c:v>
                </c:pt>
                <c:pt idx="95">
                  <c:v>0.5</c:v>
                </c:pt>
                <c:pt idx="96">
                  <c:v>0.484375</c:v>
                </c:pt>
                <c:pt idx="97">
                  <c:v>0.46875</c:v>
                </c:pt>
                <c:pt idx="98">
                  <c:v>0.453125</c:v>
                </c:pt>
                <c:pt idx="99">
                  <c:v>0.4375</c:v>
                </c:pt>
                <c:pt idx="100">
                  <c:v>0.421875</c:v>
                </c:pt>
                <c:pt idx="101">
                  <c:v>0.40625</c:v>
                </c:pt>
                <c:pt idx="102">
                  <c:v>0.390625</c:v>
                </c:pt>
                <c:pt idx="103">
                  <c:v>0.375</c:v>
                </c:pt>
                <c:pt idx="104">
                  <c:v>0.359375</c:v>
                </c:pt>
                <c:pt idx="105">
                  <c:v>0.34375</c:v>
                </c:pt>
                <c:pt idx="106">
                  <c:v>0.328125</c:v>
                </c:pt>
                <c:pt idx="107">
                  <c:v>0.3125</c:v>
                </c:pt>
                <c:pt idx="108">
                  <c:v>0.296875</c:v>
                </c:pt>
                <c:pt idx="109">
                  <c:v>0.28125</c:v>
                </c:pt>
                <c:pt idx="110">
                  <c:v>0.265625</c:v>
                </c:pt>
                <c:pt idx="111">
                  <c:v>0.25</c:v>
                </c:pt>
                <c:pt idx="112">
                  <c:v>0.234375</c:v>
                </c:pt>
                <c:pt idx="113">
                  <c:v>0.21875</c:v>
                </c:pt>
                <c:pt idx="114">
                  <c:v>0.203125</c:v>
                </c:pt>
                <c:pt idx="115">
                  <c:v>0.1875</c:v>
                </c:pt>
                <c:pt idx="116">
                  <c:v>0.171875</c:v>
                </c:pt>
                <c:pt idx="117">
                  <c:v>0.15625</c:v>
                </c:pt>
                <c:pt idx="118">
                  <c:v>0.140625</c:v>
                </c:pt>
                <c:pt idx="119">
                  <c:v>0.125</c:v>
                </c:pt>
                <c:pt idx="120">
                  <c:v>0.109375</c:v>
                </c:pt>
                <c:pt idx="121">
                  <c:v>9.375E-2</c:v>
                </c:pt>
                <c:pt idx="122">
                  <c:v>7.8125E-2</c:v>
                </c:pt>
                <c:pt idx="123">
                  <c:v>6.25E-2</c:v>
                </c:pt>
                <c:pt idx="124">
                  <c:v>4.6875E-2</c:v>
                </c:pt>
                <c:pt idx="125">
                  <c:v>3.125E-2</c:v>
                </c:pt>
                <c:pt idx="126">
                  <c:v>1.5625E-2</c:v>
                </c:pt>
                <c:pt idx="127">
                  <c:v>0</c:v>
                </c:pt>
              </c:numCache>
            </c:numRef>
          </c:xVal>
          <c:yVal>
            <c:numRef>
              <c:f>Sheet1!$G$7:$G$134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56-1044-B0B2-5D4033A60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011280"/>
        <c:axId val="1234158016"/>
      </c:scatterChart>
      <c:valAx>
        <c:axId val="12380112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158016"/>
        <c:crosses val="autoZero"/>
        <c:crossBetween val="midCat"/>
        <c:majorUnit val="0.125"/>
      </c:valAx>
      <c:valAx>
        <c:axId val="1234158016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01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10/4/22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0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3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7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54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4.png"/><Relationship Id="rId26" Type="http://schemas.openxmlformats.org/officeDocument/2006/relationships/image" Target="../media/image140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0.png"/><Relationship Id="rId17" Type="http://schemas.openxmlformats.org/officeDocument/2006/relationships/image" Target="../media/image22.png"/><Relationship Id="rId25" Type="http://schemas.openxmlformats.org/officeDocument/2006/relationships/image" Target="../media/image130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29" Type="http://schemas.openxmlformats.org/officeDocument/2006/relationships/image" Target="../media/image170.png"/><Relationship Id="rId1" Type="http://schemas.openxmlformats.org/officeDocument/2006/relationships/tags" Target="../tags/tag6.xml"/><Relationship Id="rId6" Type="http://schemas.openxmlformats.org/officeDocument/2006/relationships/image" Target="../media/image121.png"/><Relationship Id="rId11" Type="http://schemas.openxmlformats.org/officeDocument/2006/relationships/image" Target="../media/image90.png"/><Relationship Id="rId24" Type="http://schemas.openxmlformats.org/officeDocument/2006/relationships/image" Target="../media/image120.png"/><Relationship Id="rId32" Type="http://schemas.openxmlformats.org/officeDocument/2006/relationships/image" Target="../media/image20.png"/><Relationship Id="rId5" Type="http://schemas.openxmlformats.org/officeDocument/2006/relationships/image" Target="../media/image110.png"/><Relationship Id="rId23" Type="http://schemas.openxmlformats.org/officeDocument/2006/relationships/image" Target="../media/image29.png"/><Relationship Id="rId28" Type="http://schemas.openxmlformats.org/officeDocument/2006/relationships/image" Target="../media/image160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31" Type="http://schemas.openxmlformats.org/officeDocument/2006/relationships/image" Target="../media/image19.png"/><Relationship Id="rId4" Type="http://schemas.openxmlformats.org/officeDocument/2006/relationships/tags" Target="../tags/tag6.xml"/><Relationship Id="rId9" Type="http://schemas.openxmlformats.org/officeDocument/2006/relationships/image" Target="../media/image75.png"/><Relationship Id="rId22" Type="http://schemas.openxmlformats.org/officeDocument/2006/relationships/image" Target="../media/image28.png"/><Relationship Id="rId27" Type="http://schemas.openxmlformats.org/officeDocument/2006/relationships/image" Target="../media/image150.png"/><Relationship Id="rId30" Type="http://schemas.openxmlformats.org/officeDocument/2006/relationships/image" Target="../media/image18.png"/><Relationship Id="rId35" Type="http://schemas.openxmlformats.org/officeDocument/2006/relationships/image" Target="../media/image31.png"/><Relationship Id="rId8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tags" Target="../tags/tag7.xml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1.png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tags" Target="../tags/tag244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26.xml"/><Relationship Id="rId18" Type="http://schemas.openxmlformats.org/officeDocument/2006/relationships/tags" Target="../tags/tag32.xml"/><Relationship Id="rId26" Type="http://schemas.openxmlformats.org/officeDocument/2006/relationships/tags" Target="../tags/tag40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5.xml"/><Relationship Id="rId34" Type="http://schemas.openxmlformats.org/officeDocument/2006/relationships/tags" Target="../tags/tag48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1.xml"/><Relationship Id="rId25" Type="http://schemas.openxmlformats.org/officeDocument/2006/relationships/tags" Target="../tags/tag39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4.xml"/><Relationship Id="rId29" Type="http://schemas.openxmlformats.org/officeDocument/2006/relationships/tags" Target="../tags/tag4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8.xml"/><Relationship Id="rId32" Type="http://schemas.openxmlformats.org/officeDocument/2006/relationships/tags" Target="../tags/tag46.xml"/><Relationship Id="rId37" Type="http://schemas.openxmlformats.org/officeDocument/2006/relationships/tags" Target="../tags/tag51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36" Type="http://schemas.openxmlformats.org/officeDocument/2006/relationships/tags" Target="../tags/tag50.xml"/><Relationship Id="rId10" Type="http://schemas.openxmlformats.org/officeDocument/2006/relationships/tags" Target="../tags/tag23.xml"/><Relationship Id="rId19" Type="http://schemas.openxmlformats.org/officeDocument/2006/relationships/tags" Target="../tags/tag33.xml"/><Relationship Id="rId31" Type="http://schemas.openxmlformats.org/officeDocument/2006/relationships/tags" Target="../tags/tag45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8" Type="http://schemas.openxmlformats.org/officeDocument/2006/relationships/tags" Target="../tags/tag21.xml"/><Relationship Id="rId3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8.tiff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58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63.png"/><Relationship Id="rId2" Type="http://schemas.openxmlformats.org/officeDocument/2006/relationships/tags" Target="../tags/tag58.xml"/><Relationship Id="rId16" Type="http://schemas.openxmlformats.org/officeDocument/2006/relationships/image" Target="../media/image6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1.xml"/><Relationship Id="rId15" Type="http://schemas.openxmlformats.org/officeDocument/2006/relationships/tags" Target="../tags/tag57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69.png"/><Relationship Id="rId4" Type="http://schemas.openxmlformats.org/officeDocument/2006/relationships/tags" Target="../tags/tag6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8.xml"/><Relationship Id="rId26" Type="http://schemas.openxmlformats.org/officeDocument/2006/relationships/tags" Target="../tags/tag97.xml"/><Relationship Id="rId3" Type="http://schemas.openxmlformats.org/officeDocument/2006/relationships/tags" Target="../tags/tag71.xml"/><Relationship Id="rId21" Type="http://schemas.openxmlformats.org/officeDocument/2006/relationships/tags" Target="../tags/tag91.xml"/><Relationship Id="rId34" Type="http://schemas.openxmlformats.org/officeDocument/2006/relationships/tags" Target="../tags/tag105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7.xml"/><Relationship Id="rId25" Type="http://schemas.openxmlformats.org/officeDocument/2006/relationships/tags" Target="../tags/tag96.xml"/><Relationship Id="rId33" Type="http://schemas.openxmlformats.org/officeDocument/2006/relationships/tags" Target="../tags/tag104.xml"/><Relationship Id="rId2" Type="http://schemas.openxmlformats.org/officeDocument/2006/relationships/tags" Target="../tags/tag70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tags" Target="../tags/tag10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5.xml"/><Relationship Id="rId32" Type="http://schemas.openxmlformats.org/officeDocument/2006/relationships/tags" Target="../tags/tag103.xml"/><Relationship Id="rId5" Type="http://schemas.openxmlformats.org/officeDocument/2006/relationships/tags" Target="../tags/tag73.xml"/><Relationship Id="rId15" Type="http://schemas.openxmlformats.org/officeDocument/2006/relationships/tags" Target="../tags/tag85.xml"/><Relationship Id="rId23" Type="http://schemas.openxmlformats.org/officeDocument/2006/relationships/tags" Target="../tags/tag94.xml"/><Relationship Id="rId28" Type="http://schemas.openxmlformats.org/officeDocument/2006/relationships/tags" Target="../tags/tag99.xml"/><Relationship Id="rId10" Type="http://schemas.openxmlformats.org/officeDocument/2006/relationships/tags" Target="../tags/tag78.xml"/><Relationship Id="rId19" Type="http://schemas.openxmlformats.org/officeDocument/2006/relationships/tags" Target="../tags/tag89.xml"/><Relationship Id="rId31" Type="http://schemas.openxmlformats.org/officeDocument/2006/relationships/tags" Target="../tags/tag102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4.xml"/><Relationship Id="rId22" Type="http://schemas.openxmlformats.org/officeDocument/2006/relationships/tags" Target="../tags/tag93.xml"/><Relationship Id="rId27" Type="http://schemas.openxmlformats.org/officeDocument/2006/relationships/tags" Target="../tags/tag98.xml"/><Relationship Id="rId30" Type="http://schemas.openxmlformats.org/officeDocument/2006/relationships/tags" Target="../tags/tag101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76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tags" Target="../tags/tag131.xml"/><Relationship Id="rId3" Type="http://schemas.openxmlformats.org/officeDocument/2006/relationships/tags" Target="../tags/tag108.xml"/><Relationship Id="rId21" Type="http://schemas.openxmlformats.org/officeDocument/2006/relationships/tags" Target="../tags/tag126.xml"/><Relationship Id="rId34" Type="http://schemas.openxmlformats.org/officeDocument/2006/relationships/tags" Target="../tags/tag139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33" Type="http://schemas.openxmlformats.org/officeDocument/2006/relationships/tags" Target="../tags/tag138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29" Type="http://schemas.openxmlformats.org/officeDocument/2006/relationships/tags" Target="../tags/tag134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32" Type="http://schemas.openxmlformats.org/officeDocument/2006/relationships/tags" Target="../tags/tag137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31" Type="http://schemas.openxmlformats.org/officeDocument/2006/relationships/tags" Target="../tags/tag136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tags" Target="../tags/tag135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1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26" Type="http://schemas.openxmlformats.org/officeDocument/2006/relationships/tags" Target="../tags/tag169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34" Type="http://schemas.openxmlformats.org/officeDocument/2006/relationships/tags" Target="../tags/tag177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5" Type="http://schemas.openxmlformats.org/officeDocument/2006/relationships/tags" Target="../tags/tag168.xml"/><Relationship Id="rId33" Type="http://schemas.openxmlformats.org/officeDocument/2006/relationships/tags" Target="../tags/tag176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29" Type="http://schemas.openxmlformats.org/officeDocument/2006/relationships/tags" Target="../tags/tag172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tags" Target="../tags/tag167.xml"/><Relationship Id="rId32" Type="http://schemas.openxmlformats.org/officeDocument/2006/relationships/tags" Target="../tags/tag175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28" Type="http://schemas.openxmlformats.org/officeDocument/2006/relationships/tags" Target="../tags/tag171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31" Type="http://schemas.openxmlformats.org/officeDocument/2006/relationships/tags" Target="../tags/tag174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Relationship Id="rId27" Type="http://schemas.openxmlformats.org/officeDocument/2006/relationships/tags" Target="../tags/tag170.xml"/><Relationship Id="rId30" Type="http://schemas.openxmlformats.org/officeDocument/2006/relationships/tags" Target="../tags/tag173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51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tags" Target="../tags/tag203.xml"/><Relationship Id="rId39" Type="http://schemas.openxmlformats.org/officeDocument/2006/relationships/tags" Target="../tags/tag216.xml"/><Relationship Id="rId21" Type="http://schemas.openxmlformats.org/officeDocument/2006/relationships/tags" Target="../tags/tag198.xml"/><Relationship Id="rId34" Type="http://schemas.openxmlformats.org/officeDocument/2006/relationships/tags" Target="../tags/tag211.xml"/><Relationship Id="rId42" Type="http://schemas.openxmlformats.org/officeDocument/2006/relationships/tags" Target="../tags/tag219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tags" Target="../tags/tag197.xml"/><Relationship Id="rId29" Type="http://schemas.openxmlformats.org/officeDocument/2006/relationships/tags" Target="../tags/tag206.xml"/><Relationship Id="rId41" Type="http://schemas.openxmlformats.org/officeDocument/2006/relationships/tags" Target="../tags/tag218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tags" Target="../tags/tag201.xml"/><Relationship Id="rId32" Type="http://schemas.openxmlformats.org/officeDocument/2006/relationships/tags" Target="../tags/tag209.xml"/><Relationship Id="rId37" Type="http://schemas.openxmlformats.org/officeDocument/2006/relationships/tags" Target="../tags/tag214.xml"/><Relationship Id="rId40" Type="http://schemas.openxmlformats.org/officeDocument/2006/relationships/tags" Target="../tags/tag217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tags" Target="../tags/tag200.xml"/><Relationship Id="rId28" Type="http://schemas.openxmlformats.org/officeDocument/2006/relationships/tags" Target="../tags/tag205.xml"/><Relationship Id="rId36" Type="http://schemas.openxmlformats.org/officeDocument/2006/relationships/tags" Target="../tags/tag213.xml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31" Type="http://schemas.openxmlformats.org/officeDocument/2006/relationships/tags" Target="../tags/tag208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tags" Target="../tags/tag199.xml"/><Relationship Id="rId27" Type="http://schemas.openxmlformats.org/officeDocument/2006/relationships/tags" Target="../tags/tag204.xml"/><Relationship Id="rId30" Type="http://schemas.openxmlformats.org/officeDocument/2006/relationships/tags" Target="../tags/tag207.xml"/><Relationship Id="rId35" Type="http://schemas.openxmlformats.org/officeDocument/2006/relationships/tags" Target="../tags/tag212.xml"/><Relationship Id="rId43" Type="http://schemas.openxmlformats.org/officeDocument/2006/relationships/tags" Target="../tags/tag220.xml"/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tags" Target="../tags/tag202.xml"/><Relationship Id="rId33" Type="http://schemas.openxmlformats.org/officeDocument/2006/relationships/tags" Target="../tags/tag210.xml"/><Relationship Id="rId38" Type="http://schemas.openxmlformats.org/officeDocument/2006/relationships/tags" Target="../tags/tag2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26" Type="http://schemas.openxmlformats.org/officeDocument/2006/relationships/tags" Target="../tags/tag247.xml"/><Relationship Id="rId3" Type="http://schemas.openxmlformats.org/officeDocument/2006/relationships/tags" Target="../tags/tag223.xml"/><Relationship Id="rId21" Type="http://schemas.openxmlformats.org/officeDocument/2006/relationships/tags" Target="../tags/tag241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6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0" Type="http://schemas.openxmlformats.org/officeDocument/2006/relationships/tags" Target="../tags/tag240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24" Type="http://schemas.openxmlformats.org/officeDocument/2006/relationships/tags" Target="../tags/tag245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230.xml"/><Relationship Id="rId19" Type="http://schemas.openxmlformats.org/officeDocument/2006/relationships/tags" Target="../tags/tag239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tags" Target="../tags/tag2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tags" Target="../tags/tag266.xml"/><Relationship Id="rId26" Type="http://schemas.openxmlformats.org/officeDocument/2006/relationships/tags" Target="../tags/tag274.xml"/><Relationship Id="rId3" Type="http://schemas.openxmlformats.org/officeDocument/2006/relationships/tags" Target="../tags/tag251.xml"/><Relationship Id="rId21" Type="http://schemas.openxmlformats.org/officeDocument/2006/relationships/tags" Target="../tags/tag269.xml"/><Relationship Id="rId34" Type="http://schemas.openxmlformats.org/officeDocument/2006/relationships/tags" Target="../tags/tag282.xml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17" Type="http://schemas.openxmlformats.org/officeDocument/2006/relationships/tags" Target="../tags/tag265.xml"/><Relationship Id="rId25" Type="http://schemas.openxmlformats.org/officeDocument/2006/relationships/tags" Target="../tags/tag273.xml"/><Relationship Id="rId33" Type="http://schemas.openxmlformats.org/officeDocument/2006/relationships/tags" Target="../tags/tag281.xml"/><Relationship Id="rId2" Type="http://schemas.openxmlformats.org/officeDocument/2006/relationships/tags" Target="../tags/tag250.xml"/><Relationship Id="rId16" Type="http://schemas.openxmlformats.org/officeDocument/2006/relationships/tags" Target="../tags/tag264.xml"/><Relationship Id="rId20" Type="http://schemas.openxmlformats.org/officeDocument/2006/relationships/tags" Target="../tags/tag268.xml"/><Relationship Id="rId29" Type="http://schemas.openxmlformats.org/officeDocument/2006/relationships/tags" Target="../tags/tag277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tags" Target="../tags/tag272.xml"/><Relationship Id="rId32" Type="http://schemas.openxmlformats.org/officeDocument/2006/relationships/tags" Target="../tags/tag280.xml"/><Relationship Id="rId5" Type="http://schemas.openxmlformats.org/officeDocument/2006/relationships/tags" Target="../tags/tag253.xml"/><Relationship Id="rId15" Type="http://schemas.openxmlformats.org/officeDocument/2006/relationships/tags" Target="../tags/tag263.xml"/><Relationship Id="rId23" Type="http://schemas.openxmlformats.org/officeDocument/2006/relationships/tags" Target="../tags/tag271.xml"/><Relationship Id="rId28" Type="http://schemas.openxmlformats.org/officeDocument/2006/relationships/tags" Target="../tags/tag276.xml"/><Relationship Id="rId10" Type="http://schemas.openxmlformats.org/officeDocument/2006/relationships/tags" Target="../tags/tag258.xml"/><Relationship Id="rId19" Type="http://schemas.openxmlformats.org/officeDocument/2006/relationships/tags" Target="../tags/tag267.xml"/><Relationship Id="rId31" Type="http://schemas.openxmlformats.org/officeDocument/2006/relationships/tags" Target="../tags/tag279.xml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tags" Target="../tags/tag270.xml"/><Relationship Id="rId27" Type="http://schemas.openxmlformats.org/officeDocument/2006/relationships/tags" Target="../tags/tag275.xml"/><Relationship Id="rId30" Type="http://schemas.openxmlformats.org/officeDocument/2006/relationships/tags" Target="../tags/tag278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5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4.xml"/><Relationship Id="rId1" Type="http://schemas.openxmlformats.org/officeDocument/2006/relationships/tags" Target="../tags/tag28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tags" Target="../tags/tag297.xml"/><Relationship Id="rId18" Type="http://schemas.openxmlformats.org/officeDocument/2006/relationships/tags" Target="../tags/tag302.xml"/><Relationship Id="rId26" Type="http://schemas.openxmlformats.org/officeDocument/2006/relationships/tags" Target="../tags/tag311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05.xml"/><Relationship Id="rId34" Type="http://schemas.openxmlformats.org/officeDocument/2006/relationships/tags" Target="../tags/tag319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291.xml"/><Relationship Id="rId2" Type="http://schemas.openxmlformats.org/officeDocument/2006/relationships/tags" Target="../tags/tag286.xml"/><Relationship Id="rId16" Type="http://schemas.openxmlformats.org/officeDocument/2006/relationships/tags" Target="../tags/tag300.xml"/><Relationship Id="rId29" Type="http://schemas.openxmlformats.org/officeDocument/2006/relationships/tags" Target="../tags/tag314.xml"/><Relationship Id="rId11" Type="http://schemas.openxmlformats.org/officeDocument/2006/relationships/tags" Target="../tags/tag295.xml"/><Relationship Id="rId24" Type="http://schemas.openxmlformats.org/officeDocument/2006/relationships/tags" Target="../tags/tag308.xml"/><Relationship Id="rId32" Type="http://schemas.openxmlformats.org/officeDocument/2006/relationships/tags" Target="../tags/tag317.xml"/><Relationship Id="rId37" Type="http://schemas.openxmlformats.org/officeDocument/2006/relationships/tags" Target="../tags/tag322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286.xml"/><Relationship Id="rId5" Type="http://schemas.openxmlformats.org/officeDocument/2006/relationships/tags" Target="../tags/tag289.xml"/><Relationship Id="rId15" Type="http://schemas.openxmlformats.org/officeDocument/2006/relationships/tags" Target="../tags/tag299.xml"/><Relationship Id="rId23" Type="http://schemas.openxmlformats.org/officeDocument/2006/relationships/tags" Target="../tags/tag307.xml"/><Relationship Id="rId28" Type="http://schemas.openxmlformats.org/officeDocument/2006/relationships/tags" Target="../tags/tag313.xml"/><Relationship Id="rId36" Type="http://schemas.openxmlformats.org/officeDocument/2006/relationships/tags" Target="../tags/tag321.xml"/><Relationship Id="rId57" Type="http://schemas.openxmlformats.org/officeDocument/2006/relationships/image" Target="../media/image631.png"/><Relationship Id="rId10" Type="http://schemas.openxmlformats.org/officeDocument/2006/relationships/tags" Target="../tags/tag294.xml"/><Relationship Id="rId19" Type="http://schemas.openxmlformats.org/officeDocument/2006/relationships/tags" Target="../tags/tag303.xml"/><Relationship Id="rId31" Type="http://schemas.openxmlformats.org/officeDocument/2006/relationships/tags" Target="../tags/tag316.xml"/><Relationship Id="rId52" Type="http://schemas.openxmlformats.org/officeDocument/2006/relationships/tags" Target="../tags/tag292.xml"/><Relationship Id="rId4" Type="http://schemas.openxmlformats.org/officeDocument/2006/relationships/tags" Target="../tags/tag288.xml"/><Relationship Id="rId9" Type="http://schemas.openxmlformats.org/officeDocument/2006/relationships/tags" Target="../tags/tag293.xml"/><Relationship Id="rId14" Type="http://schemas.openxmlformats.org/officeDocument/2006/relationships/tags" Target="../tags/tag298.xml"/><Relationship Id="rId22" Type="http://schemas.openxmlformats.org/officeDocument/2006/relationships/tags" Target="../tags/tag306.xml"/><Relationship Id="rId27" Type="http://schemas.openxmlformats.org/officeDocument/2006/relationships/tags" Target="../tags/tag312.xml"/><Relationship Id="rId30" Type="http://schemas.openxmlformats.org/officeDocument/2006/relationships/tags" Target="../tags/tag315.xml"/><Relationship Id="rId35" Type="http://schemas.openxmlformats.org/officeDocument/2006/relationships/tags" Target="../tags/tag320.xml"/><Relationship Id="rId56" Type="http://schemas.openxmlformats.org/officeDocument/2006/relationships/tags" Target="../tags/tag285.xml"/><Relationship Id="rId8" Type="http://schemas.openxmlformats.org/officeDocument/2006/relationships/tags" Target="../tags/tag292.xml"/><Relationship Id="rId51" Type="http://schemas.openxmlformats.org/officeDocument/2006/relationships/image" Target="NULL"/><Relationship Id="rId3" Type="http://schemas.openxmlformats.org/officeDocument/2006/relationships/tags" Target="../tags/tag287.xml"/><Relationship Id="rId12" Type="http://schemas.openxmlformats.org/officeDocument/2006/relationships/tags" Target="../tags/tag296.xml"/><Relationship Id="rId17" Type="http://schemas.openxmlformats.org/officeDocument/2006/relationships/tags" Target="../tags/tag301.xml"/><Relationship Id="rId25" Type="http://schemas.openxmlformats.org/officeDocument/2006/relationships/tags" Target="../tags/tag309.xml"/><Relationship Id="rId33" Type="http://schemas.openxmlformats.org/officeDocument/2006/relationships/tags" Target="../tags/tag318.xml"/><Relationship Id="rId38" Type="http://schemas.openxmlformats.org/officeDocument/2006/relationships/tags" Target="../tags/tag323.xml"/><Relationship Id="rId59" Type="http://schemas.openxmlformats.org/officeDocument/2006/relationships/image" Target="../media/image630.png"/><Relationship Id="rId20" Type="http://schemas.openxmlformats.org/officeDocument/2006/relationships/tags" Target="../tags/tag304.xml"/><Relationship Id="rId54" Type="http://schemas.openxmlformats.org/officeDocument/2006/relationships/tags" Target="../tags/tag290.xml"/><Relationship Id="rId1" Type="http://schemas.openxmlformats.org/officeDocument/2006/relationships/tags" Target="../tags/tag285.xml"/><Relationship Id="rId6" Type="http://schemas.openxmlformats.org/officeDocument/2006/relationships/tags" Target="../tags/tag29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FEB155-BDC1-8C0E-21ED-34666C9DE0B6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– Oct 4, 2022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3 binary bits is one Octal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  <a:blipFill>
                <a:blip r:embed="rId2"/>
                <a:stretch>
                  <a:fillRect l="-1343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48" y="37882"/>
            <a:ext cx="11333585" cy="715294"/>
          </a:xfrm>
        </p:spPr>
        <p:txBody>
          <a:bodyPr/>
          <a:lstStyle/>
          <a:p>
            <a:r>
              <a:rPr lang="en-US" dirty="0"/>
              <a:t>Binary to Octal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0" y="1973893"/>
            <a:ext cx="11888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</a:t>
            </a:r>
            <a:r>
              <a:rPr lang="en-US" sz="6600" dirty="0"/>
              <a:t> </a:t>
            </a:r>
            <a:r>
              <a:rPr lang="en-US" sz="6600" dirty="0">
                <a:solidFill>
                  <a:schemeClr val="tx2"/>
                </a:solidFill>
              </a:rPr>
              <a:t>0  110   101   000   111   111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03521-8490-2E4C-8219-A8638BD1BB95}"/>
              </a:ext>
            </a:extLst>
          </p:cNvPr>
          <p:cNvGrpSpPr/>
          <p:nvPr/>
        </p:nvGrpSpPr>
        <p:grpSpPr>
          <a:xfrm>
            <a:off x="1218756" y="2799071"/>
            <a:ext cx="10514658" cy="564471"/>
            <a:chOff x="1029036" y="2560826"/>
            <a:chExt cx="10514658" cy="5644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15A844-D723-414F-8714-AAFC14165D88}"/>
                </a:ext>
              </a:extLst>
            </p:cNvPr>
            <p:cNvGrpSpPr/>
            <p:nvPr/>
          </p:nvGrpSpPr>
          <p:grpSpPr>
            <a:xfrm>
              <a:off x="2127522" y="2560826"/>
              <a:ext cx="9416172" cy="564471"/>
              <a:chOff x="1504067" y="2560826"/>
              <a:chExt cx="9416172" cy="56447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9099E6A2-C546-5D4E-9C92-8F74E2E138D3}"/>
                  </a:ext>
                </a:extLst>
              </p:cNvPr>
              <p:cNvSpPr/>
              <p:nvPr/>
            </p:nvSpPr>
            <p:spPr>
              <a:xfrm rot="16200000">
                <a:off x="10054943" y="218797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F2FFCB9E-B24F-9C45-8DBC-5F047E206A3F}"/>
                  </a:ext>
                </a:extLst>
              </p:cNvPr>
              <p:cNvSpPr/>
              <p:nvPr/>
            </p:nvSpPr>
            <p:spPr>
              <a:xfrm rot="16200000">
                <a:off x="8122026" y="223996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B5CD516D-1BA9-2F4F-AB19-0D0DA0B7F503}"/>
                  </a:ext>
                </a:extLst>
              </p:cNvPr>
              <p:cNvSpPr/>
              <p:nvPr/>
            </p:nvSpPr>
            <p:spPr>
              <a:xfrm rot="16200000">
                <a:off x="6011489" y="2110271"/>
                <a:ext cx="492443" cy="1466746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6B2F9ED7-6388-154F-9CC1-F6936CAF42D2}"/>
                  </a:ext>
                </a:extLst>
              </p:cNvPr>
              <p:cNvSpPr/>
              <p:nvPr/>
            </p:nvSpPr>
            <p:spPr>
              <a:xfrm rot="16200000">
                <a:off x="3964650" y="2191639"/>
                <a:ext cx="492443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0CB28F1-87DE-4949-B940-D563B3E844F7}"/>
                  </a:ext>
                </a:extLst>
              </p:cNvPr>
              <p:cNvSpPr/>
              <p:nvPr/>
            </p:nvSpPr>
            <p:spPr>
              <a:xfrm rot="16200000">
                <a:off x="1951018" y="2161943"/>
                <a:ext cx="480972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B5A1E5C-7277-8349-98FB-1C8E9A381499}"/>
                </a:ext>
              </a:extLst>
            </p:cNvPr>
            <p:cNvSpPr/>
            <p:nvPr/>
          </p:nvSpPr>
          <p:spPr>
            <a:xfrm rot="16200000">
              <a:off x="1116398" y="2523830"/>
              <a:ext cx="492443" cy="66716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3245D2-C024-C845-B033-E8222634B2D8}"/>
              </a:ext>
            </a:extLst>
          </p:cNvPr>
          <p:cNvGrpSpPr/>
          <p:nvPr/>
        </p:nvGrpSpPr>
        <p:grpSpPr>
          <a:xfrm>
            <a:off x="1279917" y="3192455"/>
            <a:ext cx="10208805" cy="1077543"/>
            <a:chOff x="869782" y="3429000"/>
            <a:chExt cx="10208805" cy="10775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2336699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48128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8332971" y="3490880"/>
              <a:ext cx="8258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10039520" y="3490880"/>
              <a:ext cx="1039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 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DAAF3B-7B6E-DC4C-A05C-0882ABF7469B}"/>
                </a:ext>
              </a:extLst>
            </p:cNvPr>
            <p:cNvSpPr txBox="1"/>
            <p:nvPr/>
          </p:nvSpPr>
          <p:spPr>
            <a:xfrm>
              <a:off x="6488884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D280C-BCCD-244E-998D-DA825AC82B2B}"/>
                </a:ext>
              </a:extLst>
            </p:cNvPr>
            <p:cNvSpPr txBox="1"/>
            <p:nvPr/>
          </p:nvSpPr>
          <p:spPr>
            <a:xfrm>
              <a:off x="869782" y="3429000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D35ECB-DD2B-3D42-85BD-4D502F94FD34}"/>
              </a:ext>
            </a:extLst>
          </p:cNvPr>
          <p:cNvGrpSpPr/>
          <p:nvPr/>
        </p:nvGrpSpPr>
        <p:grpSpPr>
          <a:xfrm>
            <a:off x="1040934" y="4522425"/>
            <a:ext cx="6838789" cy="1538883"/>
            <a:chOff x="1040934" y="4522425"/>
            <a:chExt cx="6838789" cy="15388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5127046" y="4522425"/>
              <a:ext cx="2752677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</a:t>
              </a:r>
              <a:r>
                <a:rPr lang="en-US" sz="6000" dirty="0">
                  <a:solidFill>
                    <a:schemeClr val="tx2"/>
                  </a:solidFill>
                </a:rPr>
                <a:t>65077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109C13-D0FA-1A47-A43E-CB6B6788D05A}"/>
                </a:ext>
              </a:extLst>
            </p:cNvPr>
            <p:cNvGrpSpPr/>
            <p:nvPr/>
          </p:nvGrpSpPr>
          <p:grpSpPr>
            <a:xfrm>
              <a:off x="1040934" y="5450542"/>
              <a:ext cx="4571679" cy="610766"/>
              <a:chOff x="339686" y="5976594"/>
              <a:chExt cx="4571679" cy="61076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70AA70-4353-624A-BD41-1AD5AEEC2149}"/>
                  </a:ext>
                </a:extLst>
              </p:cNvPr>
              <p:cNvSpPr txBox="1"/>
              <p:nvPr/>
            </p:nvSpPr>
            <p:spPr>
              <a:xfrm>
                <a:off x="339686" y="6064140"/>
                <a:ext cx="3820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octal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4" name="Bent-Up Arrow 33">
                <a:extLst>
                  <a:ext uri="{FF2B5EF4-FFF2-40B4-BE49-F238E27FC236}">
                    <a16:creationId xmlns:a16="http://schemas.microsoft.com/office/drawing/2014/main" id="{2C0FD536-4594-0149-BFB1-8B6831E7B04D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673D2-3540-8741-B606-84A2804C8D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39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84" y="73275"/>
            <a:ext cx="11293092" cy="715294"/>
          </a:xfrm>
        </p:spPr>
        <p:txBody>
          <a:bodyPr/>
          <a:lstStyle/>
          <a:p>
            <a:r>
              <a:rPr lang="en-US" dirty="0"/>
              <a:t>Octal to Binary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51807" y="2618018"/>
            <a:ext cx="11940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1 111  101  001  010  011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38666" y="125861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116033" y="120941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8627690" y="117420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10690762" y="116505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F5E4F-39E2-C249-8104-6E5126CD2B9D}"/>
              </a:ext>
            </a:extLst>
          </p:cNvPr>
          <p:cNvSpPr txBox="1"/>
          <p:nvPr/>
        </p:nvSpPr>
        <p:spPr>
          <a:xfrm>
            <a:off x="6278605" y="125250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36FB73-3118-BA46-8F4A-804191BA7A14}"/>
              </a:ext>
            </a:extLst>
          </p:cNvPr>
          <p:cNvSpPr txBox="1"/>
          <p:nvPr/>
        </p:nvSpPr>
        <p:spPr>
          <a:xfrm>
            <a:off x="67910" y="1252507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</a:t>
            </a:r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4E143F-487E-A247-8AB4-73B23EB3A4E5}"/>
              </a:ext>
            </a:extLst>
          </p:cNvPr>
          <p:cNvGrpSpPr/>
          <p:nvPr/>
        </p:nvGrpSpPr>
        <p:grpSpPr>
          <a:xfrm>
            <a:off x="680556" y="2365380"/>
            <a:ext cx="11159081" cy="544811"/>
            <a:chOff x="461642" y="3235570"/>
            <a:chExt cx="11159081" cy="54481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8528990" y="2712274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6207477" y="2685376"/>
              <a:ext cx="457200" cy="173281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4017333" y="2784149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10592062" y="2672487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494C32AE-C95A-5A4F-AE4E-E1DD4EA7AD9C}"/>
                </a:ext>
              </a:extLst>
            </p:cNvPr>
            <p:cNvSpPr/>
            <p:nvPr/>
          </p:nvSpPr>
          <p:spPr>
            <a:xfrm rot="5400000">
              <a:off x="1826356" y="2768154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EEB00884-A831-974D-A23D-A41070E393CA}"/>
                </a:ext>
              </a:extLst>
            </p:cNvPr>
            <p:cNvSpPr/>
            <p:nvPr/>
          </p:nvSpPr>
          <p:spPr>
            <a:xfrm rot="5400000">
              <a:off x="501490" y="3195722"/>
              <a:ext cx="457200" cy="536895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2CE5F7-7E0F-2340-9F4D-AD4FDA4B729D}"/>
              </a:ext>
            </a:extLst>
          </p:cNvPr>
          <p:cNvGrpSpPr/>
          <p:nvPr/>
        </p:nvGrpSpPr>
        <p:grpSpPr>
          <a:xfrm>
            <a:off x="2122054" y="4266503"/>
            <a:ext cx="7603043" cy="1697956"/>
            <a:chOff x="2122054" y="4266503"/>
            <a:chExt cx="7603043" cy="169795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B78576-672A-B844-96C1-A06A9CD98DB2}"/>
                </a:ext>
              </a:extLst>
            </p:cNvPr>
            <p:cNvSpPr txBox="1"/>
            <p:nvPr/>
          </p:nvSpPr>
          <p:spPr>
            <a:xfrm>
              <a:off x="2122054" y="4266503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EDFCE9-AD93-4449-8E5B-115DA382014A}"/>
                </a:ext>
              </a:extLst>
            </p:cNvPr>
            <p:cNvGrpSpPr/>
            <p:nvPr/>
          </p:nvGrpSpPr>
          <p:grpSpPr>
            <a:xfrm>
              <a:off x="2520174" y="5325412"/>
              <a:ext cx="4949754" cy="639047"/>
              <a:chOff x="548843" y="5957740"/>
              <a:chExt cx="4949754" cy="63904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295DE8-C1BD-BC47-A343-E7A834108C2E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1" name="Bent-Up Arrow 30">
                <a:extLst>
                  <a:ext uri="{FF2B5EF4-FFF2-40B4-BE49-F238E27FC236}">
                    <a16:creationId xmlns:a16="http://schemas.microsoft.com/office/drawing/2014/main" id="{9E69B567-B2AF-D745-B313-52BB015778F4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A0FD41-4A66-D64C-933C-02844D04A69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One Octal digit is three binary digits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  <a:blipFill>
                <a:blip r:embed="rId2"/>
                <a:stretch>
                  <a:fillRect l="-134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03CFC-2DA6-DFE1-3AE5-A7B5B5FD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Powers of Two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2E5B6139-8F1B-E833-5AC0-3C54F5B099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3" y="5217352"/>
            <a:ext cx="4290475" cy="1440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Multiple – left shift</a:t>
            </a:r>
          </a:p>
          <a:p>
            <a:pPr lvl="2"/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Divide – right shift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B0A8CB7-5A63-1B3B-12FF-3F6DED55AB9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282888319"/>
                  </p:ext>
                </p:extLst>
              </p:nvPr>
            </p:nvGraphicFramePr>
            <p:xfrm>
              <a:off x="708707" y="1740655"/>
              <a:ext cx="10774586" cy="3375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5487">
                      <a:extLst>
                        <a:ext uri="{9D8B030D-6E8A-4147-A177-3AD203B41FA5}">
                          <a16:colId xmlns:a16="http://schemas.microsoft.com/office/drawing/2014/main" val="1454263048"/>
                        </a:ext>
                      </a:extLst>
                    </a:gridCol>
                    <a:gridCol w="1382492">
                      <a:extLst>
                        <a:ext uri="{9D8B030D-6E8A-4147-A177-3AD203B41FA5}">
                          <a16:colId xmlns:a16="http://schemas.microsoft.com/office/drawing/2014/main" val="3062835611"/>
                        </a:ext>
                      </a:extLst>
                    </a:gridCol>
                    <a:gridCol w="1759211">
                      <a:extLst>
                        <a:ext uri="{9D8B030D-6E8A-4147-A177-3AD203B41FA5}">
                          <a16:colId xmlns:a16="http://schemas.microsoft.com/office/drawing/2014/main" val="3291267354"/>
                        </a:ext>
                      </a:extLst>
                    </a:gridCol>
                    <a:gridCol w="1729718">
                      <a:extLst>
                        <a:ext uri="{9D8B030D-6E8A-4147-A177-3AD203B41FA5}">
                          <a16:colId xmlns:a16="http://schemas.microsoft.com/office/drawing/2014/main" val="2359154598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2064447911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407978844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600356540"/>
                        </a:ext>
                      </a:extLst>
                    </a:gridCol>
                  </a:tblGrid>
                  <a:tr h="6553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Base 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∙32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∙16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∙8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∙4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611747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5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3546254353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2485648209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20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1050475851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40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41397534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B0A8CB7-5A63-1B3B-12FF-3F6DED55AB9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282888319"/>
                  </p:ext>
                </p:extLst>
              </p:nvPr>
            </p:nvGraphicFramePr>
            <p:xfrm>
              <a:off x="708707" y="1740655"/>
              <a:ext cx="10774586" cy="3375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5487">
                      <a:extLst>
                        <a:ext uri="{9D8B030D-6E8A-4147-A177-3AD203B41FA5}">
                          <a16:colId xmlns:a16="http://schemas.microsoft.com/office/drawing/2014/main" val="1454263048"/>
                        </a:ext>
                      </a:extLst>
                    </a:gridCol>
                    <a:gridCol w="1382492">
                      <a:extLst>
                        <a:ext uri="{9D8B030D-6E8A-4147-A177-3AD203B41FA5}">
                          <a16:colId xmlns:a16="http://schemas.microsoft.com/office/drawing/2014/main" val="3062835611"/>
                        </a:ext>
                      </a:extLst>
                    </a:gridCol>
                    <a:gridCol w="1759211">
                      <a:extLst>
                        <a:ext uri="{9D8B030D-6E8A-4147-A177-3AD203B41FA5}">
                          <a16:colId xmlns:a16="http://schemas.microsoft.com/office/drawing/2014/main" val="3291267354"/>
                        </a:ext>
                      </a:extLst>
                    </a:gridCol>
                    <a:gridCol w="1729718">
                      <a:extLst>
                        <a:ext uri="{9D8B030D-6E8A-4147-A177-3AD203B41FA5}">
                          <a16:colId xmlns:a16="http://schemas.microsoft.com/office/drawing/2014/main" val="2359154598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2064447911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407978844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600356540"/>
                        </a:ext>
                      </a:extLst>
                    </a:gridCol>
                  </a:tblGrid>
                  <a:tr h="6553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Base 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92661" t="-11538" r="-588073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151079" t="-11538" r="-361151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254745" t="-11538" r="-266423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401653" t="-11538" r="-201653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497541" t="-11538" r="-100000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602479" t="-11538" r="-826" b="-4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611747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5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3546254353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2485648209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20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1050475851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40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4139753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927E6-270F-7B0B-D506-0C94819BD942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18176" y="1103308"/>
                <a:ext cx="9260035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927E6-270F-7B0B-D506-0C94819BD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1018176" y="1103308"/>
                <a:ext cx="9260035" cy="369332"/>
              </a:xfrm>
              <a:prstGeom prst="rect">
                <a:avLst/>
              </a:prstGeom>
              <a:blipFill>
                <a:blip r:embed="rId5"/>
                <a:stretch>
                  <a:fillRect t="-6452" b="-3548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8AA2C59-B8C2-F854-7648-9DA1F600FEF4}"/>
              </a:ext>
            </a:extLst>
          </p:cNvPr>
          <p:cNvGrpSpPr/>
          <p:nvPr/>
        </p:nvGrpSpPr>
        <p:grpSpPr>
          <a:xfrm>
            <a:off x="2845555" y="2631809"/>
            <a:ext cx="7694113" cy="632564"/>
            <a:chOff x="2845555" y="2631809"/>
            <a:chExt cx="7694113" cy="63256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4720B1-7430-8712-3DD9-2A19DE3F1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918" y="2694439"/>
              <a:ext cx="1288094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F8D8AD-554D-DC53-603E-BB9117391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176" y="2694439"/>
              <a:ext cx="1166949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56129A-2423-4939-F033-A4D85C17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2886" y="2631809"/>
              <a:ext cx="1256782" cy="63256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E60856-242D-87DA-CE03-6C2B38268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012" y="2694439"/>
              <a:ext cx="1239090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5E2F6B-1E4C-387F-8418-873656D81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555" y="2740368"/>
              <a:ext cx="1174316" cy="4845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A83E08-4908-8F49-8B39-E0853FDB657A}"/>
              </a:ext>
            </a:extLst>
          </p:cNvPr>
          <p:cNvGrpSpPr/>
          <p:nvPr/>
        </p:nvGrpSpPr>
        <p:grpSpPr>
          <a:xfrm>
            <a:off x="2845555" y="3972094"/>
            <a:ext cx="7714987" cy="781182"/>
            <a:chOff x="2845555" y="3972094"/>
            <a:chExt cx="7714987" cy="78118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55ECAA-DAF0-9220-E822-65709A17F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5555" y="3972094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FAFC829-905F-E4F5-554D-0F4DDBCF9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1786" y="4068520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9E2A1C-9071-1F04-F438-53A4DFB55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8732" y="3972094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28F9E4-93C8-7093-8FD4-B218C1E66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9" y="4018023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191B9F5-A6DD-A6A0-77BF-828D47B12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2886" y="4005890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2FDF8C-73DB-0A5A-B4DC-C9CC77C005BA}"/>
              </a:ext>
            </a:extLst>
          </p:cNvPr>
          <p:cNvCxnSpPr>
            <a:cxnSpLocks/>
          </p:cNvCxnSpPr>
          <p:nvPr/>
        </p:nvCxnSpPr>
        <p:spPr>
          <a:xfrm>
            <a:off x="3169087" y="6280786"/>
            <a:ext cx="130792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73791-FC17-7291-62AE-E11A922560BF}"/>
              </a:ext>
            </a:extLst>
          </p:cNvPr>
          <p:cNvCxnSpPr>
            <a:cxnSpLocks/>
          </p:cNvCxnSpPr>
          <p:nvPr/>
        </p:nvCxnSpPr>
        <p:spPr>
          <a:xfrm flipH="1">
            <a:off x="3169087" y="5456585"/>
            <a:ext cx="130792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4B4131-9526-0DAE-BD6C-886D70C648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907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3194167" y="4701857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00" y="133661"/>
            <a:ext cx="11537200" cy="505134"/>
          </a:xfrm>
        </p:spPr>
        <p:txBody>
          <a:bodyPr/>
          <a:lstStyle/>
          <a:p>
            <a:r>
              <a:rPr lang="en-US" dirty="0"/>
              <a:t>Multiply By Base: Shift Left 1 digits = Multiply by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B2C71-1559-FE44-B9BA-E94FB55C3DC8}"/>
              </a:ext>
            </a:extLst>
          </p:cNvPr>
          <p:cNvGrpSpPr/>
          <p:nvPr/>
        </p:nvGrpSpPr>
        <p:grpSpPr>
          <a:xfrm>
            <a:off x="3302089" y="2664352"/>
            <a:ext cx="6569095" cy="782432"/>
            <a:chOff x="4116005" y="2034375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4116005" y="2034375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4321469" y="216327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5116231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5971662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6827093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7682524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8537955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9271713" y="218329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10010735" y="216327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DD3DE6-7A4A-8449-8BF3-67B1795A2321}"/>
              </a:ext>
            </a:extLst>
          </p:cNvPr>
          <p:cNvGrpSpPr/>
          <p:nvPr/>
        </p:nvGrpSpPr>
        <p:grpSpPr>
          <a:xfrm>
            <a:off x="2641847" y="4844310"/>
            <a:ext cx="2874636" cy="480758"/>
            <a:chOff x="654800" y="4181560"/>
            <a:chExt cx="2874636" cy="480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942651-6330-564A-9F7C-E4038DA8A4D7}"/>
                </a:ext>
              </a:extLst>
            </p:cNvPr>
            <p:cNvSpPr txBox="1"/>
            <p:nvPr/>
          </p:nvSpPr>
          <p:spPr>
            <a:xfrm>
              <a:off x="654800" y="4181560"/>
              <a:ext cx="369012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1449562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2304993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3160424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0D6F81-1AD6-3D42-8640-7FEB1E944148}"/>
              </a:ext>
            </a:extLst>
          </p:cNvPr>
          <p:cNvGrpSpPr/>
          <p:nvPr/>
        </p:nvGrpSpPr>
        <p:grpSpPr>
          <a:xfrm>
            <a:off x="6014721" y="4883183"/>
            <a:ext cx="2882587" cy="476297"/>
            <a:chOff x="4275767" y="4232264"/>
            <a:chExt cx="2882587" cy="47629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4275767" y="424689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5086542" y="4232264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5951196" y="423226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6789342" y="4240964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4E9FBD5-964F-4542-A0EF-C9AEEB191308}"/>
              </a:ext>
            </a:extLst>
          </p:cNvPr>
          <p:cNvSpPr txBox="1"/>
          <p:nvPr/>
        </p:nvSpPr>
        <p:spPr>
          <a:xfrm>
            <a:off x="9189047" y="4897815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A28DA4-630F-C249-A872-D78BA37A9DDF}"/>
              </a:ext>
            </a:extLst>
          </p:cNvPr>
          <p:cNvGrpSpPr/>
          <p:nvPr/>
        </p:nvGrpSpPr>
        <p:grpSpPr>
          <a:xfrm>
            <a:off x="2826353" y="3254917"/>
            <a:ext cx="6424803" cy="1642898"/>
            <a:chOff x="2826353" y="3254917"/>
            <a:chExt cx="6424803" cy="16428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2826353" y="3254917"/>
              <a:ext cx="681200" cy="158939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 flipH="1">
              <a:off x="3621115" y="3254917"/>
              <a:ext cx="711948" cy="160848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flipH="1">
              <a:off x="4476546" y="3277924"/>
              <a:ext cx="688972" cy="1585479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5331977" y="3271503"/>
              <a:ext cx="696573" cy="159190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6199227" y="3272799"/>
              <a:ext cx="669382" cy="162501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010002" y="3276957"/>
              <a:ext cx="745866" cy="16062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 flipH="1">
              <a:off x="7874656" y="3290101"/>
              <a:ext cx="603893" cy="159308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8712802" y="3320361"/>
              <a:ext cx="538354" cy="157152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A222D7-2A80-8742-9A7E-229606D0CBD9}"/>
              </a:ext>
            </a:extLst>
          </p:cNvPr>
          <p:cNvGrpSpPr/>
          <p:nvPr/>
        </p:nvGrpSpPr>
        <p:grpSpPr>
          <a:xfrm>
            <a:off x="9020708" y="3871035"/>
            <a:ext cx="1803365" cy="1051035"/>
            <a:chOff x="9834624" y="3241058"/>
            <a:chExt cx="1803365" cy="10510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D01ED6-6FA0-944F-ACA8-6A5BBB2CBABA}"/>
                </a:ext>
              </a:extLst>
            </p:cNvPr>
            <p:cNvSpPr txBox="1"/>
            <p:nvPr/>
          </p:nvSpPr>
          <p:spPr>
            <a:xfrm>
              <a:off x="9834624" y="3241058"/>
              <a:ext cx="1803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shift in 1 digits set to zero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16200000">
              <a:off x="9939440" y="3830311"/>
              <a:ext cx="502915" cy="420649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755E4-D3CC-D743-83E2-444FA93C9CF7}"/>
              </a:ext>
            </a:extLst>
          </p:cNvPr>
          <p:cNvGrpSpPr/>
          <p:nvPr/>
        </p:nvGrpSpPr>
        <p:grpSpPr>
          <a:xfrm>
            <a:off x="9782138" y="4494917"/>
            <a:ext cx="1032626" cy="864564"/>
            <a:chOff x="10596054" y="3864940"/>
            <a:chExt cx="1032626" cy="8645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10B903-860C-4B42-B7F9-E8CFCAA622F7}"/>
                </a:ext>
              </a:extLst>
            </p:cNvPr>
            <p:cNvSpPr txBox="1"/>
            <p:nvPr/>
          </p:nvSpPr>
          <p:spPr>
            <a:xfrm>
              <a:off x="10904847" y="4267839"/>
              <a:ext cx="369012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F314F9-A1B0-A74A-9054-E132136AEBAF}"/>
                </a:ext>
              </a:extLst>
            </p:cNvPr>
            <p:cNvSpPr txBox="1"/>
            <p:nvPr/>
          </p:nvSpPr>
          <p:spPr>
            <a:xfrm>
              <a:off x="10725869" y="386494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Shift In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E6609C31-E8A4-6241-B48A-C8C189A20EFA}"/>
                </a:ext>
              </a:extLst>
            </p:cNvPr>
            <p:cNvSpPr/>
            <p:nvPr/>
          </p:nvSpPr>
          <p:spPr>
            <a:xfrm>
              <a:off x="10596054" y="4336561"/>
              <a:ext cx="280507" cy="30713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FD4-9156-9144-85F3-FDFE996B57BD}"/>
              </a:ext>
            </a:extLst>
          </p:cNvPr>
          <p:cNvGrpSpPr/>
          <p:nvPr/>
        </p:nvGrpSpPr>
        <p:grpSpPr>
          <a:xfrm>
            <a:off x="240266" y="5245223"/>
            <a:ext cx="2906565" cy="1477018"/>
            <a:chOff x="819398" y="4644405"/>
            <a:chExt cx="2906565" cy="1477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10BC81-1A9C-4B49-B9DE-49914CF8589B}"/>
                </a:ext>
              </a:extLst>
            </p:cNvPr>
            <p:cNvSpPr txBox="1"/>
            <p:nvPr/>
          </p:nvSpPr>
          <p:spPr>
            <a:xfrm>
              <a:off x="819398" y="5290426"/>
              <a:ext cx="29065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Throw away 1 digits</a:t>
              </a:r>
            </a:p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“bit bucket”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822782B1-0097-9A44-85D9-D6BB317EE14C}"/>
                </a:ext>
              </a:extLst>
            </p:cNvPr>
            <p:cNvSpPr/>
            <p:nvPr/>
          </p:nvSpPr>
          <p:spPr>
            <a:xfrm rot="16200000">
              <a:off x="3074974" y="4714789"/>
              <a:ext cx="613054" cy="47228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BC4087-26E2-6841-878E-4430A5E1632E}"/>
              </a:ext>
            </a:extLst>
          </p:cNvPr>
          <p:cNvGrpSpPr/>
          <p:nvPr/>
        </p:nvGrpSpPr>
        <p:grpSpPr>
          <a:xfrm>
            <a:off x="3430435" y="5245224"/>
            <a:ext cx="6205461" cy="1612776"/>
            <a:chOff x="4244351" y="4615247"/>
            <a:chExt cx="6205461" cy="16127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749AC8-B20E-404B-98F1-429F040AB1D8}"/>
                </a:ext>
              </a:extLst>
            </p:cNvPr>
            <p:cNvSpPr txBox="1"/>
            <p:nvPr/>
          </p:nvSpPr>
          <p:spPr>
            <a:xfrm>
              <a:off x="5507790" y="5827913"/>
              <a:ext cx="3785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Truncate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to </a:t>
              </a:r>
              <a:r>
                <a:rPr lang="en-US" sz="2000" b="1" dirty="0">
                  <a:solidFill>
                    <a:srgbClr val="0070C0"/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416F599F-B6DF-8A42-AA66-0C316C42C149}"/>
                </a:ext>
              </a:extLst>
            </p:cNvPr>
            <p:cNvSpPr/>
            <p:nvPr/>
          </p:nvSpPr>
          <p:spPr>
            <a:xfrm rot="5400000">
              <a:off x="6735825" y="2123773"/>
              <a:ext cx="1222514" cy="6205461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D975FF-9D38-C748-A9C4-D4CAF793FBA1}"/>
              </a:ext>
            </a:extLst>
          </p:cNvPr>
          <p:cNvGrpSpPr/>
          <p:nvPr/>
        </p:nvGrpSpPr>
        <p:grpSpPr>
          <a:xfrm>
            <a:off x="2817203" y="1726388"/>
            <a:ext cx="7578377" cy="950859"/>
            <a:chOff x="3631119" y="1096411"/>
            <a:chExt cx="7578377" cy="95085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6263294" y="1189186"/>
              <a:ext cx="2430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7156847" y="-1468110"/>
              <a:ext cx="461664" cy="6569095"/>
            </a:xfrm>
            <a:prstGeom prst="rightBrace">
              <a:avLst>
                <a:gd name="adj1" fmla="val 8333"/>
                <a:gd name="adj2" fmla="val 5078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7E570E-6464-064A-B4E9-1CF89FBDFC23}"/>
                </a:ext>
              </a:extLst>
            </p:cNvPr>
            <p:cNvSpPr txBox="1"/>
            <p:nvPr/>
          </p:nvSpPr>
          <p:spPr>
            <a:xfrm>
              <a:off x="3631119" y="1096411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053BFC-D26A-1E42-A5DB-A976D77A4BD1}"/>
                </a:ext>
              </a:extLst>
            </p:cNvPr>
            <p:cNvSpPr txBox="1"/>
            <p:nvPr/>
          </p:nvSpPr>
          <p:spPr>
            <a:xfrm>
              <a:off x="9292465" y="1157720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0BFD571-B9D5-C74A-AB16-A9C11C99D4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1FE1901-036C-755C-9E1C-FEBF0A5076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585" y="620730"/>
            <a:ext cx="8203179" cy="114754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D83C705-875B-A2E7-2CC9-206E19FC31FD}"/>
              </a:ext>
            </a:extLst>
          </p:cNvPr>
          <p:cNvSpPr txBox="1"/>
          <p:nvPr/>
        </p:nvSpPr>
        <p:spPr>
          <a:xfrm>
            <a:off x="870793" y="105680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C9DA0-8D02-B86A-2ECC-A827E04D6815}"/>
              </a:ext>
            </a:extLst>
          </p:cNvPr>
          <p:cNvSpPr txBox="1"/>
          <p:nvPr/>
        </p:nvSpPr>
        <p:spPr>
          <a:xfrm>
            <a:off x="788481" y="362497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Base 10</a:t>
            </a:r>
          </a:p>
        </p:txBody>
      </p:sp>
    </p:spTree>
    <p:extLst>
      <p:ext uri="{BB962C8B-B14F-4D97-AF65-F5344CB8AC3E}">
        <p14:creationId xmlns:p14="http://schemas.microsoft.com/office/powerpoint/2010/main" val="14432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4" grpId="0" animBg="1"/>
      <p:bldP spid="55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2333893" y="4487274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54773"/>
            <a:ext cx="11910060" cy="505134"/>
          </a:xfrm>
        </p:spPr>
        <p:txBody>
          <a:bodyPr/>
          <a:lstStyle/>
          <a:p>
            <a:r>
              <a:rPr lang="en-US" sz="2800" dirty="0"/>
              <a:t>Divide by Base: Shift Right 1 Digit = Divide by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86883-42AA-6B41-96FF-F5AFA6862207}"/>
              </a:ext>
            </a:extLst>
          </p:cNvPr>
          <p:cNvGrpSpPr/>
          <p:nvPr/>
        </p:nvGrpSpPr>
        <p:grpSpPr>
          <a:xfrm>
            <a:off x="2267422" y="2434072"/>
            <a:ext cx="6569095" cy="782432"/>
            <a:chOff x="1553989" y="2246568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1553989" y="2246568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1759453" y="23754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2554215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3409646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4265077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5120508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5975939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6709697" y="239549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7448719" y="237546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C7EC8-20D8-6744-9BD1-AF983546BB9A}"/>
              </a:ext>
            </a:extLst>
          </p:cNvPr>
          <p:cNvGrpSpPr/>
          <p:nvPr/>
        </p:nvGrpSpPr>
        <p:grpSpPr>
          <a:xfrm>
            <a:off x="3190254" y="4647473"/>
            <a:ext cx="2874636" cy="480758"/>
            <a:chOff x="5178095" y="4489023"/>
            <a:chExt cx="2874636" cy="480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942651-6330-564A-9F7C-E4038DA8A4D7}"/>
                </a:ext>
              </a:extLst>
            </p:cNvPr>
            <p:cNvSpPr txBox="1"/>
            <p:nvPr/>
          </p:nvSpPr>
          <p:spPr>
            <a:xfrm>
              <a:off x="5178095" y="448902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5972857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6828288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7683719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E2247-4437-1F42-AB36-CD51A5D952D5}"/>
              </a:ext>
            </a:extLst>
          </p:cNvPr>
          <p:cNvGrpSpPr/>
          <p:nvPr/>
        </p:nvGrpSpPr>
        <p:grpSpPr>
          <a:xfrm>
            <a:off x="6506736" y="4647473"/>
            <a:ext cx="2882671" cy="471452"/>
            <a:chOff x="8562482" y="4515722"/>
            <a:chExt cx="2882671" cy="4714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8562482" y="451572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9373341" y="45168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10237995" y="4516810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11076141" y="45255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F58BA7-B1FA-5F4E-8341-9CAA010535C6}"/>
              </a:ext>
            </a:extLst>
          </p:cNvPr>
          <p:cNvSpPr txBox="1"/>
          <p:nvPr/>
        </p:nvSpPr>
        <p:spPr>
          <a:xfrm>
            <a:off x="2468689" y="46269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3BF6E-05EA-3D46-A8CF-A6E26B6CCA94}"/>
              </a:ext>
            </a:extLst>
          </p:cNvPr>
          <p:cNvGrpSpPr/>
          <p:nvPr/>
        </p:nvGrpSpPr>
        <p:grpSpPr>
          <a:xfrm>
            <a:off x="2832749" y="3033742"/>
            <a:ext cx="6372152" cy="1632824"/>
            <a:chOff x="2832749" y="3033742"/>
            <a:chExt cx="6372152" cy="16328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2832749" y="3054716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627511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482942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5345664" y="3072304"/>
              <a:ext cx="534720" cy="159426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207731" y="3042225"/>
              <a:ext cx="483511" cy="16052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058948" y="3033742"/>
              <a:ext cx="443153" cy="161481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7786920" y="3047210"/>
              <a:ext cx="579835" cy="160135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516968" y="3040737"/>
              <a:ext cx="687933" cy="161652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B8B25-2D65-D640-B0F9-C0A610BD541E}"/>
              </a:ext>
            </a:extLst>
          </p:cNvPr>
          <p:cNvGrpSpPr/>
          <p:nvPr/>
        </p:nvGrpSpPr>
        <p:grpSpPr>
          <a:xfrm>
            <a:off x="2381461" y="5118925"/>
            <a:ext cx="1556836" cy="795252"/>
            <a:chOff x="1704696" y="4945815"/>
            <a:chExt cx="1556836" cy="79525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0F9862-D066-3F4F-B3E8-E91CDE868CDB}"/>
                </a:ext>
              </a:extLst>
            </p:cNvPr>
            <p:cNvSpPr txBox="1"/>
            <p:nvPr/>
          </p:nvSpPr>
          <p:spPr>
            <a:xfrm>
              <a:off x="1704696" y="5371735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shift in 1 zero</a:t>
              </a:r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71C9F5C0-0679-E545-A23A-666BC6791771}"/>
                </a:ext>
              </a:extLst>
            </p:cNvPr>
            <p:cNvSpPr/>
            <p:nvPr/>
          </p:nvSpPr>
          <p:spPr>
            <a:xfrm rot="5400000">
              <a:off x="1747535" y="4944708"/>
              <a:ext cx="506200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BD2BD-2D34-F24E-B8EE-27F11BA51FCA}"/>
              </a:ext>
            </a:extLst>
          </p:cNvPr>
          <p:cNvGrpSpPr/>
          <p:nvPr/>
        </p:nvGrpSpPr>
        <p:grpSpPr>
          <a:xfrm>
            <a:off x="1498575" y="4695619"/>
            <a:ext cx="749641" cy="461665"/>
            <a:chOff x="785142" y="4508115"/>
            <a:chExt cx="749641" cy="461665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E6609C31-E8A4-6241-B48A-C8C189A20EFA}"/>
                </a:ext>
              </a:extLst>
            </p:cNvPr>
            <p:cNvSpPr/>
            <p:nvPr/>
          </p:nvSpPr>
          <p:spPr>
            <a:xfrm rot="10800000">
              <a:off x="1254276" y="4599639"/>
              <a:ext cx="280507" cy="30713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70E85C-8510-7343-BB10-CFB0DECEB875}"/>
                </a:ext>
              </a:extLst>
            </p:cNvPr>
            <p:cNvSpPr txBox="1"/>
            <p:nvPr/>
          </p:nvSpPr>
          <p:spPr>
            <a:xfrm>
              <a:off x="785142" y="450811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A9FB-0EBD-874A-8420-F3760F6D433B}"/>
              </a:ext>
            </a:extLst>
          </p:cNvPr>
          <p:cNvGrpSpPr/>
          <p:nvPr/>
        </p:nvGrpSpPr>
        <p:grpSpPr>
          <a:xfrm>
            <a:off x="8995256" y="5218492"/>
            <a:ext cx="1870955" cy="1231447"/>
            <a:chOff x="8281823" y="5030988"/>
            <a:chExt cx="1870955" cy="123144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5400000">
              <a:off x="8335805" y="4977006"/>
              <a:ext cx="400449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63D4BE-2DA3-3E4E-8A12-1FF2E5C7584C}"/>
                </a:ext>
              </a:extLst>
            </p:cNvPr>
            <p:cNvSpPr txBox="1"/>
            <p:nvPr/>
          </p:nvSpPr>
          <p:spPr>
            <a:xfrm>
              <a:off x="8445259" y="5431438"/>
              <a:ext cx="1707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Carry Bit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“bit bucket”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6C90F-346A-0F45-A2D4-EDEE82C58877}"/>
              </a:ext>
            </a:extLst>
          </p:cNvPr>
          <p:cNvGrpSpPr/>
          <p:nvPr/>
        </p:nvGrpSpPr>
        <p:grpSpPr>
          <a:xfrm>
            <a:off x="2333891" y="5310793"/>
            <a:ext cx="6569095" cy="1405091"/>
            <a:chOff x="1620458" y="5123289"/>
            <a:chExt cx="6569095" cy="1405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DD406D-6AB0-0D4D-9C29-4F9997FC2EF2}"/>
                </a:ext>
              </a:extLst>
            </p:cNvPr>
            <p:cNvSpPr txBox="1"/>
            <p:nvPr/>
          </p:nvSpPr>
          <p:spPr>
            <a:xfrm>
              <a:off x="3831433" y="6159048"/>
              <a:ext cx="20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7D3FF98-4A0A-A245-9428-5C1D2E51CF52}"/>
                </a:ext>
              </a:extLst>
            </p:cNvPr>
            <p:cNvSpPr/>
            <p:nvPr/>
          </p:nvSpPr>
          <p:spPr>
            <a:xfrm rot="5400000">
              <a:off x="4335433" y="2408314"/>
              <a:ext cx="1139146" cy="6569095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89FEF-43DE-874E-BA74-3BC8DD4677AC}"/>
              </a:ext>
            </a:extLst>
          </p:cNvPr>
          <p:cNvGrpSpPr/>
          <p:nvPr/>
        </p:nvGrpSpPr>
        <p:grpSpPr>
          <a:xfrm>
            <a:off x="1804033" y="1675856"/>
            <a:ext cx="7578377" cy="995538"/>
            <a:chOff x="1051645" y="1263925"/>
            <a:chExt cx="7578377" cy="99553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3707457" y="1372915"/>
              <a:ext cx="2262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4594831" y="-1255917"/>
              <a:ext cx="461664" cy="6569095"/>
            </a:xfrm>
            <a:prstGeom prst="rightBrace">
              <a:avLst>
                <a:gd name="adj1" fmla="val 8333"/>
                <a:gd name="adj2" fmla="val 50352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9EB480-E6EC-CB40-B4FF-F9FD4F0E89F9}"/>
                </a:ext>
              </a:extLst>
            </p:cNvPr>
            <p:cNvSpPr txBox="1"/>
            <p:nvPr/>
          </p:nvSpPr>
          <p:spPr>
            <a:xfrm>
              <a:off x="1051645" y="1263925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A027E-8323-1943-A5F7-BA093517380E}"/>
                </a:ext>
              </a:extLst>
            </p:cNvPr>
            <p:cNvSpPr txBox="1"/>
            <p:nvPr/>
          </p:nvSpPr>
          <p:spPr>
            <a:xfrm>
              <a:off x="6712991" y="1325234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74E841-CAC9-9B4E-ADB9-6BE657D2509A}"/>
              </a:ext>
            </a:extLst>
          </p:cNvPr>
          <p:cNvSpPr txBox="1"/>
          <p:nvPr/>
        </p:nvSpPr>
        <p:spPr>
          <a:xfrm>
            <a:off x="1288322" y="42532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Shift 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F3C54A-74D9-AC4C-BF0C-8736116815B9}"/>
              </a:ext>
            </a:extLst>
          </p:cNvPr>
          <p:cNvSpPr txBox="1"/>
          <p:nvPr/>
        </p:nvSpPr>
        <p:spPr>
          <a:xfrm>
            <a:off x="1175094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CC653D9-38F0-D333-6EC5-9274144A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40" y="543622"/>
            <a:ext cx="8144842" cy="11393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04A43F-F5DF-931A-4558-0E898F966CEE}"/>
              </a:ext>
            </a:extLst>
          </p:cNvPr>
          <p:cNvSpPr txBox="1"/>
          <p:nvPr/>
        </p:nvSpPr>
        <p:spPr>
          <a:xfrm>
            <a:off x="440272" y="839601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71D7A0B-1587-1614-8320-F93921B05B19}"/>
              </a:ext>
            </a:extLst>
          </p:cNvPr>
          <p:cNvSpPr txBox="1"/>
          <p:nvPr/>
        </p:nvSpPr>
        <p:spPr>
          <a:xfrm>
            <a:off x="357960" y="340777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Base 10</a:t>
            </a:r>
          </a:p>
        </p:txBody>
      </p:sp>
    </p:spTree>
    <p:extLst>
      <p:ext uri="{BB962C8B-B14F-4D97-AF65-F5344CB8AC3E}">
        <p14:creationId xmlns:p14="http://schemas.microsoft.com/office/powerpoint/2010/main" val="13334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 animBg="1"/>
      <p:bldP spid="55" grpId="0"/>
      <p:bldP spid="56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A4DE60-E6CC-E34E-86D3-30E9E0B4FC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1922" y="817590"/>
            <a:ext cx="11041866" cy="21194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Here is an Algorithmic approach </a:t>
            </a:r>
            <a:r>
              <a:rPr lang="en-US" sz="2000" dirty="0">
                <a:cs typeface="Courier New" panose="02070309020205020404" pitchFamily="49" charset="0"/>
              </a:rPr>
              <a:t>to convert unsigned numbers to binary</a:t>
            </a:r>
          </a:p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Perform a sequence of </a:t>
            </a:r>
            <a:r>
              <a:rPr lang="en-US" sz="2000" b="1" dirty="0">
                <a:solidFill>
                  <a:srgbClr val="F3753F"/>
                </a:solidFill>
                <a:cs typeface="Courier New" panose="02070309020205020404" pitchFamily="49" charset="0"/>
              </a:rPr>
              <a:t>divisions</a:t>
            </a:r>
            <a:r>
              <a:rPr lang="en-US" sz="2000" dirty="0"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right shift</a:t>
            </a:r>
            <a:r>
              <a:rPr lang="en-US" sz="2000" dirty="0">
                <a:cs typeface="Courier New" panose="02070309020205020404" pitchFamily="49" charset="0"/>
              </a:rPr>
              <a:t>) to </a:t>
            </a:r>
            <a:r>
              <a:rPr lang="en-US" sz="20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isolate</a:t>
            </a:r>
            <a:r>
              <a:rPr lang="en-US" sz="2000" u="sng" dirty="0">
                <a:solidFill>
                  <a:schemeClr val="accent5"/>
                </a:solidFill>
                <a:cs typeface="Courier New" panose="02070309020205020404" pitchFamily="49" charset="0"/>
              </a:rPr>
              <a:t> the remainder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F1519-4936-C64D-8AB3-F856A3C2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86" y="198671"/>
            <a:ext cx="11411661" cy="420085"/>
          </a:xfrm>
        </p:spPr>
        <p:txBody>
          <a:bodyPr/>
          <a:lstStyle/>
          <a:p>
            <a:r>
              <a:rPr lang="en-US" sz="2800" dirty="0"/>
              <a:t>Use a Right Bit Shift: Unsigned Decimal To Unsigned Binary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𝑈𝑛𝑠𝑖𝑔𝑛𝑒𝑑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𝑏𝑖𝑛𝑎𝑟𝑦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𝑁𝑢𝑚𝑏𝑒𝑟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 =                 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blipFill>
                <a:blip r:embed="rId5"/>
                <a:stretch>
                  <a:fillRect l="-801" t="-7407" b="-29630"/>
                </a:stretch>
              </a:blip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/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𝐵𝑖𝑛𝑎𝑟𝑦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=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 smtClean="0">
                        <a:solidFill>
                          <a:srgbClr val="2C895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(2 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(2 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r>
                      <a:rPr lang="en-US" sz="22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∙∙∙∙</m:t>
                        </m:r>
                        <m:r>
                          <a:rPr lang="en-US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  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2C895B"/>
                    </a:solidFill>
                  </a:rPr>
                  <a:t>)</a:t>
                </a:r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</m:t>
                        </m:r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 </a:t>
                </a: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blipFill>
                <a:blip r:embed="rId6"/>
                <a:stretch>
                  <a:fillRect l="-355" t="-8333" r="-1182" b="-222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17A034C-D1EE-5741-9E55-972FB1BFB9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D50B74F-5A12-46D0-3BC6-270983C595C1}"/>
              </a:ext>
            </a:extLst>
          </p:cNvPr>
          <p:cNvGrpSpPr/>
          <p:nvPr/>
        </p:nvGrpSpPr>
        <p:grpSpPr>
          <a:xfrm>
            <a:off x="2359388" y="5691596"/>
            <a:ext cx="9128852" cy="870846"/>
            <a:chOff x="2359388" y="5691596"/>
            <a:chExt cx="9128852" cy="87084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268F37C-945B-E7A5-7580-D93B09477CE8}"/>
                </a:ext>
              </a:extLst>
            </p:cNvPr>
            <p:cNvSpPr txBox="1"/>
            <p:nvPr/>
          </p:nvSpPr>
          <p:spPr>
            <a:xfrm>
              <a:off x="4101909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D68C4E-FCBB-CE45-B9D1-17A9258D85AA}"/>
                </a:ext>
              </a:extLst>
            </p:cNvPr>
            <p:cNvSpPr txBox="1"/>
            <p:nvPr/>
          </p:nvSpPr>
          <p:spPr>
            <a:xfrm>
              <a:off x="495734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B84D88F-5C77-0ABB-37E7-84EA11EAA183}"/>
                </a:ext>
              </a:extLst>
            </p:cNvPr>
            <p:cNvSpPr txBox="1"/>
            <p:nvPr/>
          </p:nvSpPr>
          <p:spPr>
            <a:xfrm>
              <a:off x="5812771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00E36A5-E4BE-7746-7A9D-A71EF48B0646}"/>
                </a:ext>
              </a:extLst>
            </p:cNvPr>
            <p:cNvSpPr txBox="1"/>
            <p:nvPr/>
          </p:nvSpPr>
          <p:spPr>
            <a:xfrm>
              <a:off x="6668202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1C2B71-C7BB-0E9F-C8BA-2F868C20B0C2}"/>
                </a:ext>
              </a:extLst>
            </p:cNvPr>
            <p:cNvSpPr txBox="1"/>
            <p:nvPr/>
          </p:nvSpPr>
          <p:spPr>
            <a:xfrm>
              <a:off x="7523633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28531F-A324-CB18-2AB6-580346EFB51A}"/>
                </a:ext>
              </a:extLst>
            </p:cNvPr>
            <p:cNvSpPr txBox="1"/>
            <p:nvPr/>
          </p:nvSpPr>
          <p:spPr>
            <a:xfrm>
              <a:off x="8379064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54C423-E829-7909-ACE0-06F302B66F05}"/>
                </a:ext>
              </a:extLst>
            </p:cNvPr>
            <p:cNvSpPr txBox="1"/>
            <p:nvPr/>
          </p:nvSpPr>
          <p:spPr>
            <a:xfrm>
              <a:off x="9811994" y="5700668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/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/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/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/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/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/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A8B2687-EFD8-8037-E162-1A55781F1AE3}"/>
                </a:ext>
              </a:extLst>
            </p:cNvPr>
            <p:cNvSpPr txBox="1"/>
            <p:nvPr/>
          </p:nvSpPr>
          <p:spPr>
            <a:xfrm>
              <a:off x="319783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/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2D3968F-1008-8223-AA3A-7405A8945A04}"/>
                </a:ext>
              </a:extLst>
            </p:cNvPr>
            <p:cNvSpPr txBox="1"/>
            <p:nvPr/>
          </p:nvSpPr>
          <p:spPr>
            <a:xfrm>
              <a:off x="2359388" y="56915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050638-1190-EC05-16F6-A065005279EE}"/>
              </a:ext>
            </a:extLst>
          </p:cNvPr>
          <p:cNvGrpSpPr/>
          <p:nvPr/>
        </p:nvGrpSpPr>
        <p:grpSpPr>
          <a:xfrm>
            <a:off x="2033527" y="3429000"/>
            <a:ext cx="8727937" cy="825832"/>
            <a:chOff x="2033527" y="3429000"/>
            <a:chExt cx="8727937" cy="8258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775767-5709-4B47-A311-B00BCFC92EB2}"/>
                </a:ext>
              </a:extLst>
            </p:cNvPr>
            <p:cNvGrpSpPr/>
            <p:nvPr/>
          </p:nvGrpSpPr>
          <p:grpSpPr>
            <a:xfrm>
              <a:off x="2033527" y="3429000"/>
              <a:ext cx="6971646" cy="825832"/>
              <a:chOff x="2166875" y="2075110"/>
              <a:chExt cx="6971646" cy="8258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091163-3649-4248-B994-C309B70C6FEA}"/>
                  </a:ext>
                </a:extLst>
              </p:cNvPr>
              <p:cNvSpPr txBox="1"/>
              <p:nvPr/>
            </p:nvSpPr>
            <p:spPr>
              <a:xfrm>
                <a:off x="2503983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E1640-CEF7-A64F-883A-269E304F66EE}"/>
                  </a:ext>
                </a:extLst>
              </p:cNvPr>
              <p:cNvSpPr txBox="1"/>
              <p:nvPr/>
            </p:nvSpPr>
            <p:spPr>
              <a:xfrm>
                <a:off x="3359414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34A0D-8536-0D46-96AC-B049C9B9AF8C}"/>
                  </a:ext>
                </a:extLst>
              </p:cNvPr>
              <p:cNvSpPr txBox="1"/>
              <p:nvPr/>
            </p:nvSpPr>
            <p:spPr>
              <a:xfrm>
                <a:off x="849199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8838F-3E00-E742-9291-AF8C7FCB36C0}"/>
                  </a:ext>
                </a:extLst>
              </p:cNvPr>
              <p:cNvSpPr txBox="1"/>
              <p:nvPr/>
            </p:nvSpPr>
            <p:spPr>
              <a:xfrm>
                <a:off x="4214845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6A89C-07C3-404C-A81C-CBD4677CD518}"/>
                  </a:ext>
                </a:extLst>
              </p:cNvPr>
              <p:cNvSpPr txBox="1"/>
              <p:nvPr/>
            </p:nvSpPr>
            <p:spPr>
              <a:xfrm>
                <a:off x="5070276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E8DE2F-A983-5941-8ACF-8F194FC36488}"/>
                  </a:ext>
                </a:extLst>
              </p:cNvPr>
              <p:cNvSpPr txBox="1"/>
              <p:nvPr/>
            </p:nvSpPr>
            <p:spPr>
              <a:xfrm>
                <a:off x="5925707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D15797-A251-6147-BF39-8E375781F067}"/>
                  </a:ext>
                </a:extLst>
              </p:cNvPr>
              <p:cNvSpPr txBox="1"/>
              <p:nvPr/>
            </p:nvSpPr>
            <p:spPr>
              <a:xfrm>
                <a:off x="6781138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5B74D-42E7-4343-9723-32600E37475A}"/>
                  </a:ext>
                </a:extLst>
              </p:cNvPr>
              <p:cNvSpPr txBox="1"/>
              <p:nvPr/>
            </p:nvSpPr>
            <p:spPr>
              <a:xfrm>
                <a:off x="763656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/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/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/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/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/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/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𝟑𝟐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/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𝟔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𝟔𝟒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/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𝟏𝟐𝟖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0070C0"/>
                      </a:solidFill>
                      <a:ea typeface="Cambria Math" panose="02040503050406030204" pitchFamily="18" charset="0"/>
                      <a:sym typeface="Helvetica Light"/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/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𝟔𝟓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  <a:blipFill>
                  <a:blip r:embed="rId2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4FBADA-5858-C0D1-1F8E-029C0BF983E0}"/>
              </a:ext>
            </a:extLst>
          </p:cNvPr>
          <p:cNvGrpSpPr/>
          <p:nvPr/>
        </p:nvGrpSpPr>
        <p:grpSpPr>
          <a:xfrm>
            <a:off x="38114" y="4196141"/>
            <a:ext cx="11420008" cy="1179637"/>
            <a:chOff x="38114" y="4196141"/>
            <a:chExt cx="11420008" cy="117963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706C78-E8DB-BB04-D725-FCCFB08C0FDD}"/>
                </a:ext>
              </a:extLst>
            </p:cNvPr>
            <p:cNvSpPr txBox="1"/>
            <p:nvPr/>
          </p:nvSpPr>
          <p:spPr>
            <a:xfrm>
              <a:off x="3213972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21DEDD2-AB82-01C2-442D-7BA0980404C2}"/>
                </a:ext>
              </a:extLst>
            </p:cNvPr>
            <p:cNvSpPr txBox="1"/>
            <p:nvPr/>
          </p:nvSpPr>
          <p:spPr>
            <a:xfrm>
              <a:off x="406940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8384C5-0897-0475-C99B-A409CDB0181B}"/>
                </a:ext>
              </a:extLst>
            </p:cNvPr>
            <p:cNvSpPr txBox="1"/>
            <p:nvPr/>
          </p:nvSpPr>
          <p:spPr>
            <a:xfrm>
              <a:off x="9715024" y="45140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B49291-0A01-F68E-44F7-09335BA3D151}"/>
                </a:ext>
              </a:extLst>
            </p:cNvPr>
            <p:cNvSpPr txBox="1"/>
            <p:nvPr/>
          </p:nvSpPr>
          <p:spPr>
            <a:xfrm>
              <a:off x="4924834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F6AA8AB-EF33-EB5E-34D5-BB992211F46F}"/>
                </a:ext>
              </a:extLst>
            </p:cNvPr>
            <p:cNvSpPr txBox="1"/>
            <p:nvPr/>
          </p:nvSpPr>
          <p:spPr>
            <a:xfrm>
              <a:off x="5780265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C70CDC-E46C-788B-B5C8-19CBCDA7D6C2}"/>
                </a:ext>
              </a:extLst>
            </p:cNvPr>
            <p:cNvSpPr txBox="1"/>
            <p:nvPr/>
          </p:nvSpPr>
          <p:spPr>
            <a:xfrm>
              <a:off x="6635696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F6E90-7625-67E4-8240-FCEA3D0FA9AF}"/>
                </a:ext>
              </a:extLst>
            </p:cNvPr>
            <p:cNvSpPr txBox="1"/>
            <p:nvPr/>
          </p:nvSpPr>
          <p:spPr>
            <a:xfrm>
              <a:off x="7491127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436718E-ADBF-B1C0-6F03-4B3792EAE5CB}"/>
                </a:ext>
              </a:extLst>
            </p:cNvPr>
            <p:cNvSpPr txBox="1"/>
            <p:nvPr/>
          </p:nvSpPr>
          <p:spPr>
            <a:xfrm>
              <a:off x="8346558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/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/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/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/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/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/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/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/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C624BBF-9909-872A-2FCD-DAA04DD0939D}"/>
                </a:ext>
              </a:extLst>
            </p:cNvPr>
            <p:cNvSpPr txBox="1"/>
            <p:nvPr/>
          </p:nvSpPr>
          <p:spPr>
            <a:xfrm>
              <a:off x="230989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/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  <a:blipFill>
                  <a:blip r:embed="rId33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/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𝒔𝒉𝒊𝒇𝒕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𝒊𝒏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𝒛𝒆𝒓𝒐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→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  <a:blipFill>
                  <a:blip r:embed="rId34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8A0F66-D9C6-9804-3F90-813DFA83E819}"/>
              </a:ext>
            </a:extLst>
          </p:cNvPr>
          <p:cNvGrpSpPr/>
          <p:nvPr/>
        </p:nvGrpSpPr>
        <p:grpSpPr>
          <a:xfrm>
            <a:off x="2770758" y="3929845"/>
            <a:ext cx="6981447" cy="637569"/>
            <a:chOff x="2770758" y="3929845"/>
            <a:chExt cx="6981447" cy="63756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08D3AAA-1351-F51B-00E7-91F0FE655A46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F7FAC8-4690-323D-5B6C-BFD3559C23A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AD1020-81C4-C379-62C4-5D01C0B3D707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B53BDA-1664-2897-5905-CCEE197CEB20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85374EB-3A5E-1710-BF3C-36F511D25077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A44485A-6A6F-DD09-A398-5EE31B1162B4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A32B4F1-4E20-DA3D-5C86-1802C9759F03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DC4043C-C1FB-87F8-CDA4-3BB43C43244C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355A8F2-72E1-78BA-B2DF-F5B1D7A4928B}"/>
              </a:ext>
            </a:extLst>
          </p:cNvPr>
          <p:cNvGrpSpPr/>
          <p:nvPr/>
        </p:nvGrpSpPr>
        <p:grpSpPr>
          <a:xfrm>
            <a:off x="2721515" y="5005925"/>
            <a:ext cx="6981447" cy="637569"/>
            <a:chOff x="2770758" y="3929845"/>
            <a:chExt cx="6981447" cy="637569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6AE8C86-877C-CCA5-EFF5-46F775A9E40B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950D050-D50D-9019-334D-B21377D6CA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8B956D9-C3CE-2806-8BAA-9366A21BA4E6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82EDF0D-6200-3A76-98BF-8D016AF6C822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CC2C9F5-8BF6-2BB4-37AE-3A255EE268EC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701EF8A-605F-26CF-4F48-94BBD2C7B6EC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3286500-CCFB-8EFC-73F7-490AF8832BE7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2CF1C2B-7746-21DB-8E93-54B1436A3CE9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/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𝟑𝟐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  <a:blipFill>
                <a:blip r:embed="rId3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/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𝟏𝟔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  <a:blipFill>
                <a:blip r:embed="rId3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0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 animBg="1"/>
      <p:bldP spid="33" grpId="0" animBg="1"/>
      <p:bldP spid="42" grpId="0"/>
      <p:bldP spid="137" grpId="0"/>
      <p:bldP spid="1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Decimal to Unsigned Binary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60717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249(base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 = (1x128) + (1x64) + (1x32) + (1x16) + (1x8) + 1 = 249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blipFill>
                <a:blip r:embed="rId2"/>
                <a:stretch>
                  <a:fillRect l="-922" t="-1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95225" y="44597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7B3BDA-6033-2FEA-D2EC-1CC0D38A50B3}"/>
              </a:ext>
            </a:extLst>
          </p:cNvPr>
          <p:cNvSpPr/>
          <p:nvPr/>
        </p:nvSpPr>
        <p:spPr>
          <a:xfrm>
            <a:off x="7378995" y="1527350"/>
            <a:ext cx="318977" cy="329865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D75F4C-D697-DB46-8380-649913D51F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883" y="1723572"/>
            <a:ext cx="5371395" cy="3406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Base conversion via a sequence of </a:t>
            </a:r>
            <a:r>
              <a:rPr lang="en-US" sz="2400" dirty="0">
                <a:solidFill>
                  <a:srgbClr val="0070C0"/>
                </a:solidFill>
              </a:rPr>
              <a:t>n multiplications </a:t>
            </a:r>
            <a:r>
              <a:rPr lang="en-US" sz="2400" dirty="0">
                <a:solidFill>
                  <a:srgbClr val="FF0000"/>
                </a:solidFill>
              </a:rPr>
              <a:t>(left shift)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3"/>
                </a:solidFill>
              </a:rPr>
              <a:t>n additions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1"/>
                </a:solidFill>
              </a:rPr>
              <a:t>1</a:t>
            </a:r>
            <a:r>
              <a:rPr lang="en-US" sz="2200" dirty="0">
                <a:solidFill>
                  <a:srgbClr val="2C895B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 base 2 -&gt; ((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x2 + </a:t>
            </a:r>
            <a:r>
              <a:rPr lang="en-US" sz="2200" dirty="0">
                <a:solidFill>
                  <a:schemeClr val="accent1"/>
                </a:solidFill>
              </a:rPr>
              <a:t>1) </a:t>
            </a:r>
            <a:r>
              <a:rPr lang="en-US" sz="2200" dirty="0">
                <a:solidFill>
                  <a:schemeClr val="accent6"/>
                </a:solidFill>
              </a:rPr>
              <a:t>x 2</a:t>
            </a:r>
            <a:r>
              <a:rPr lang="en-US" sz="2200" dirty="0">
                <a:solidFill>
                  <a:schemeClr val="accent1"/>
                </a:solidFill>
              </a:rPr>
              <a:t>) </a:t>
            </a:r>
            <a:r>
              <a:rPr lang="en-US" sz="2200" dirty="0">
                <a:solidFill>
                  <a:srgbClr val="2C895B"/>
                </a:solidFill>
              </a:rPr>
              <a:t>+ 1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Alternatively, you can memorize and use the positional weights to convert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371F6-A4F7-E242-989A-E259DBA3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70119"/>
            <a:ext cx="11741547" cy="427644"/>
          </a:xfrm>
        </p:spPr>
        <p:txBody>
          <a:bodyPr/>
          <a:lstStyle/>
          <a:p>
            <a:r>
              <a:rPr lang="en-US" dirty="0"/>
              <a:t>Left Bit Shift &amp; add:  Unsigned Binary to Unsigned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8C5B0-AEA4-1342-99A1-3B87337DA8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FBBE31-713A-D0DF-9667-37B657E11823}"/>
              </a:ext>
            </a:extLst>
          </p:cNvPr>
          <p:cNvGrpSpPr/>
          <p:nvPr/>
        </p:nvGrpSpPr>
        <p:grpSpPr>
          <a:xfrm>
            <a:off x="6512567" y="845141"/>
            <a:ext cx="5415211" cy="825832"/>
            <a:chOff x="2884615" y="685382"/>
            <a:chExt cx="5415211" cy="8258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8C7DAEB-5FDC-5AA9-1288-2D706CDF53AD}"/>
                </a:ext>
              </a:extLst>
            </p:cNvPr>
            <p:cNvGrpSpPr/>
            <p:nvPr/>
          </p:nvGrpSpPr>
          <p:grpSpPr>
            <a:xfrm>
              <a:off x="4042413" y="685382"/>
              <a:ext cx="4257413" cy="825832"/>
              <a:chOff x="4042413" y="685382"/>
              <a:chExt cx="4257413" cy="8258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8CE56-C1CB-FF83-7BF7-9ED81E0D85EF}"/>
                  </a:ext>
                </a:extLst>
              </p:cNvPr>
              <p:cNvSpPr txBox="1"/>
              <p:nvPr/>
            </p:nvSpPr>
            <p:spPr>
              <a:xfrm>
                <a:off x="765330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3EB27B-8917-A29F-1362-59DC7A4398E7}"/>
                  </a:ext>
                </a:extLst>
              </p:cNvPr>
              <p:cNvSpPr txBox="1"/>
              <p:nvPr/>
            </p:nvSpPr>
            <p:spPr>
              <a:xfrm>
                <a:off x="4231581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238CF9-A635-F8FF-49DD-C89DD32881B9}"/>
                  </a:ext>
                </a:extLst>
              </p:cNvPr>
              <p:cNvSpPr txBox="1"/>
              <p:nvPr/>
            </p:nvSpPr>
            <p:spPr>
              <a:xfrm>
                <a:off x="5087012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9D61F7-08BF-5908-B2EE-39BB87F61DB3}"/>
                  </a:ext>
                </a:extLst>
              </p:cNvPr>
              <p:cNvSpPr txBox="1"/>
              <p:nvPr/>
            </p:nvSpPr>
            <p:spPr>
              <a:xfrm>
                <a:off x="5942443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0E1D7-4746-E25D-195B-877C5C6DF7A0}"/>
                  </a:ext>
                </a:extLst>
              </p:cNvPr>
              <p:cNvSpPr txBox="1"/>
              <p:nvPr/>
            </p:nvSpPr>
            <p:spPr>
              <a:xfrm>
                <a:off x="679787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/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/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/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/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/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/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𝟐𝟗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4D44B3-21CD-48C3-F12D-1806EEA3E66D}"/>
              </a:ext>
            </a:extLst>
          </p:cNvPr>
          <p:cNvGrpSpPr/>
          <p:nvPr/>
        </p:nvGrpSpPr>
        <p:grpSpPr>
          <a:xfrm>
            <a:off x="6338288" y="1720718"/>
            <a:ext cx="5398956" cy="933430"/>
            <a:chOff x="2664153" y="1680855"/>
            <a:chExt cx="5398956" cy="9334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DF256-4A1C-251E-CC61-9648AB9A824D}"/>
                </a:ext>
              </a:extLst>
            </p:cNvPr>
            <p:cNvSpPr txBox="1"/>
            <p:nvPr/>
          </p:nvSpPr>
          <p:spPr>
            <a:xfrm>
              <a:off x="675450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600114-E31F-58E0-720F-F369346998E8}"/>
                </a:ext>
              </a:extLst>
            </p:cNvPr>
            <p:cNvSpPr txBox="1"/>
            <p:nvPr/>
          </p:nvSpPr>
          <p:spPr>
            <a:xfrm>
              <a:off x="4188214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748BE-D98B-FAC9-2878-1593027B9753}"/>
                </a:ext>
              </a:extLst>
            </p:cNvPr>
            <p:cNvSpPr txBox="1"/>
            <p:nvPr/>
          </p:nvSpPr>
          <p:spPr>
            <a:xfrm>
              <a:off x="5043645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10A8F8-9F7B-96DD-C1D4-4B951A2B3B30}"/>
                </a:ext>
              </a:extLst>
            </p:cNvPr>
            <p:cNvSpPr txBox="1"/>
            <p:nvPr/>
          </p:nvSpPr>
          <p:spPr>
            <a:xfrm>
              <a:off x="589907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/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/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/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/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ED1BE5-9C68-A46A-B2CB-62547F6B6116}"/>
                </a:ext>
              </a:extLst>
            </p:cNvPr>
            <p:cNvSpPr txBox="1"/>
            <p:nvPr/>
          </p:nvSpPr>
          <p:spPr>
            <a:xfrm>
              <a:off x="7663641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492544-47F3-3306-0880-856D725B5A7D}"/>
                </a:ext>
              </a:extLst>
            </p:cNvPr>
            <p:cNvSpPr txBox="1"/>
            <p:nvPr/>
          </p:nvSpPr>
          <p:spPr>
            <a:xfrm>
              <a:off x="3028614" y="1747433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47139D-5282-AB72-58AA-170B4BF61D51}"/>
                </a:ext>
              </a:extLst>
            </p:cNvPr>
            <p:cNvSpPr txBox="1"/>
            <p:nvPr/>
          </p:nvSpPr>
          <p:spPr>
            <a:xfrm>
              <a:off x="3589473" y="173688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CBC82B-74C8-B07F-A426-D67598BA7CC6}"/>
                </a:ext>
              </a:extLst>
            </p:cNvPr>
            <p:cNvSpPr txBox="1"/>
            <p:nvPr/>
          </p:nvSpPr>
          <p:spPr>
            <a:xfrm>
              <a:off x="2664153" y="1680855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544BD-ED5B-C936-B033-57D8790E423F}"/>
                </a:ext>
              </a:extLst>
            </p:cNvPr>
            <p:cNvSpPr txBox="1"/>
            <p:nvPr/>
          </p:nvSpPr>
          <p:spPr>
            <a:xfrm>
              <a:off x="4600989" y="17097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/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513989-A6FB-95FE-8A3B-B23C4A543A1B}"/>
              </a:ext>
            </a:extLst>
          </p:cNvPr>
          <p:cNvGrpSpPr/>
          <p:nvPr/>
        </p:nvGrpSpPr>
        <p:grpSpPr>
          <a:xfrm>
            <a:off x="6360121" y="2701418"/>
            <a:ext cx="5398956" cy="814337"/>
            <a:chOff x="2664153" y="2713399"/>
            <a:chExt cx="5398956" cy="81433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0A951A-5594-1238-355A-3E0E5AC6B5E0}"/>
                </a:ext>
              </a:extLst>
            </p:cNvPr>
            <p:cNvSpPr txBox="1"/>
            <p:nvPr/>
          </p:nvSpPr>
          <p:spPr>
            <a:xfrm>
              <a:off x="5974553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6C698D-4C5D-EB22-1A10-EF3145F5C422}"/>
                </a:ext>
              </a:extLst>
            </p:cNvPr>
            <p:cNvSpPr txBox="1"/>
            <p:nvPr/>
          </p:nvSpPr>
          <p:spPr>
            <a:xfrm>
              <a:off x="4171092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2C895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4E06AE-CF35-6861-E7A7-E0F6520A42FE}"/>
                </a:ext>
              </a:extLst>
            </p:cNvPr>
            <p:cNvSpPr txBox="1"/>
            <p:nvPr/>
          </p:nvSpPr>
          <p:spPr>
            <a:xfrm>
              <a:off x="6800516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/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/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/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F917F0-2F11-2DA8-0AC7-E20AC2E63562}"/>
                </a:ext>
              </a:extLst>
            </p:cNvPr>
            <p:cNvSpPr txBox="1"/>
            <p:nvPr/>
          </p:nvSpPr>
          <p:spPr>
            <a:xfrm>
              <a:off x="7663641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80C2FC-4BB4-5691-EAB7-125637A47284}"/>
                </a:ext>
              </a:extLst>
            </p:cNvPr>
            <p:cNvSpPr txBox="1"/>
            <p:nvPr/>
          </p:nvSpPr>
          <p:spPr>
            <a:xfrm>
              <a:off x="3028614" y="2725054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F7232-3086-7AEE-A027-598D6EB599B3}"/>
                </a:ext>
              </a:extLst>
            </p:cNvPr>
            <p:cNvSpPr txBox="1"/>
            <p:nvPr/>
          </p:nvSpPr>
          <p:spPr>
            <a:xfrm>
              <a:off x="3589473" y="277467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AC0C-8FF4-9C9A-4D33-0AFBBA20CE8F}"/>
                </a:ext>
              </a:extLst>
            </p:cNvPr>
            <p:cNvSpPr txBox="1"/>
            <p:nvPr/>
          </p:nvSpPr>
          <p:spPr>
            <a:xfrm>
              <a:off x="2664153" y="27133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1875D8-89DD-EE90-39A8-E9F15D2CD374}"/>
                </a:ext>
              </a:extLst>
            </p:cNvPr>
            <p:cNvSpPr txBox="1"/>
            <p:nvPr/>
          </p:nvSpPr>
          <p:spPr>
            <a:xfrm>
              <a:off x="4600989" y="274234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9B78B1-7BC7-22E3-3356-0F3B23F8E973}"/>
                </a:ext>
              </a:extLst>
            </p:cNvPr>
            <p:cNvSpPr txBox="1"/>
            <p:nvPr/>
          </p:nvSpPr>
          <p:spPr>
            <a:xfrm>
              <a:off x="5107137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/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030781C-5565-D14E-230B-BDC910620979}"/>
              </a:ext>
            </a:extLst>
          </p:cNvPr>
          <p:cNvGrpSpPr/>
          <p:nvPr/>
        </p:nvGrpSpPr>
        <p:grpSpPr>
          <a:xfrm>
            <a:off x="6386625" y="3582220"/>
            <a:ext cx="5398956" cy="866093"/>
            <a:chOff x="2758673" y="3276688"/>
            <a:chExt cx="5398956" cy="86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/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/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/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  <a:blipFill>
                  <a:blip r:embed="rId20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25FCBBC-E757-49CA-74F7-5FF5B0BBCB93}"/>
                </a:ext>
              </a:extLst>
            </p:cNvPr>
            <p:cNvGrpSpPr/>
            <p:nvPr/>
          </p:nvGrpSpPr>
          <p:grpSpPr>
            <a:xfrm>
              <a:off x="2758673" y="3276688"/>
              <a:ext cx="5398956" cy="584500"/>
              <a:chOff x="2664153" y="3659949"/>
              <a:chExt cx="5398956" cy="58450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DFAE14-39D3-6FA4-4016-46A93DC555D9}"/>
                  </a:ext>
                </a:extLst>
              </p:cNvPr>
              <p:cNvSpPr txBox="1"/>
              <p:nvPr/>
            </p:nvSpPr>
            <p:spPr>
              <a:xfrm>
                <a:off x="5043645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48D23C-8C44-786E-6967-6148FB33AD36}"/>
                  </a:ext>
                </a:extLst>
              </p:cNvPr>
              <p:cNvSpPr txBox="1"/>
              <p:nvPr/>
            </p:nvSpPr>
            <p:spPr>
              <a:xfrm>
                <a:off x="6800516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C9C08B-44A1-8F6E-595F-A038A45A4375}"/>
                  </a:ext>
                </a:extLst>
              </p:cNvPr>
              <p:cNvSpPr txBox="1"/>
              <p:nvPr/>
            </p:nvSpPr>
            <p:spPr>
              <a:xfrm>
                <a:off x="7663641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38B084-EE6F-9481-542E-EE93BF870D4B}"/>
                  </a:ext>
                </a:extLst>
              </p:cNvPr>
              <p:cNvSpPr txBox="1"/>
              <p:nvPr/>
            </p:nvSpPr>
            <p:spPr>
              <a:xfrm>
                <a:off x="3028614" y="3671604"/>
                <a:ext cx="399468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64F809-548B-0685-52CD-F7937DA8C8DA}"/>
                  </a:ext>
                </a:extLst>
              </p:cNvPr>
              <p:cNvSpPr txBox="1"/>
              <p:nvPr/>
            </p:nvSpPr>
            <p:spPr>
              <a:xfrm>
                <a:off x="3589473" y="3721229"/>
                <a:ext cx="3946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9DAD2-CB8A-2791-B800-1FDE0F2AF2BE}"/>
                  </a:ext>
                </a:extLst>
              </p:cNvPr>
              <p:cNvSpPr txBox="1"/>
              <p:nvPr/>
            </p:nvSpPr>
            <p:spPr>
              <a:xfrm>
                <a:off x="2664153" y="3659949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E533495-6E18-CC82-3AF8-F5EE756BB372}"/>
                  </a:ext>
                </a:extLst>
              </p:cNvPr>
              <p:cNvSpPr txBox="1"/>
              <p:nvPr/>
            </p:nvSpPr>
            <p:spPr>
              <a:xfrm>
                <a:off x="4600989" y="3688893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871D2-1579-83EB-DEEF-2D3FB377EB13}"/>
                  </a:ext>
                </a:extLst>
              </p:cNvPr>
              <p:cNvSpPr txBox="1"/>
              <p:nvPr/>
            </p:nvSpPr>
            <p:spPr>
              <a:xfrm>
                <a:off x="4161928" y="367934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D3AD2E-5362-2F00-6211-FAB3EAA5B78D}"/>
                  </a:ext>
                </a:extLst>
              </p:cNvPr>
              <p:cNvSpPr txBox="1"/>
              <p:nvPr/>
            </p:nvSpPr>
            <p:spPr>
              <a:xfrm>
                <a:off x="5932311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BEC6AB8-CC70-9493-7180-649C7DD34367}"/>
              </a:ext>
            </a:extLst>
          </p:cNvPr>
          <p:cNvGrpSpPr/>
          <p:nvPr/>
        </p:nvGrpSpPr>
        <p:grpSpPr>
          <a:xfrm>
            <a:off x="6377279" y="4460977"/>
            <a:ext cx="5398956" cy="911374"/>
            <a:chOff x="2575758" y="4632139"/>
            <a:chExt cx="5398956" cy="9113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38243A-A3F6-09C7-F0E8-0FF78F3F119F}"/>
                </a:ext>
              </a:extLst>
            </p:cNvPr>
            <p:cNvSpPr txBox="1"/>
            <p:nvPr/>
          </p:nvSpPr>
          <p:spPr>
            <a:xfrm>
              <a:off x="4107550" y="467590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004A98-271D-3707-1C51-B5C062F4C5AF}"/>
                </a:ext>
              </a:extLst>
            </p:cNvPr>
            <p:cNvSpPr txBox="1"/>
            <p:nvPr/>
          </p:nvSpPr>
          <p:spPr>
            <a:xfrm>
              <a:off x="6712121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/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  <a:blipFill>
                  <a:blip r:embed="rId2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4972FB-FB30-E469-DBD3-A7C7B0D34B85}"/>
                </a:ext>
              </a:extLst>
            </p:cNvPr>
            <p:cNvSpPr txBox="1"/>
            <p:nvPr/>
          </p:nvSpPr>
          <p:spPr>
            <a:xfrm>
              <a:off x="7575246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D60745-3BDE-88FB-4E3B-865A860E4EFF}"/>
                </a:ext>
              </a:extLst>
            </p:cNvPr>
            <p:cNvSpPr txBox="1"/>
            <p:nvPr/>
          </p:nvSpPr>
          <p:spPr>
            <a:xfrm>
              <a:off x="2940219" y="4643794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59744EC-B8E0-A0A0-7168-277ADC207232}"/>
                </a:ext>
              </a:extLst>
            </p:cNvPr>
            <p:cNvSpPr txBox="1"/>
            <p:nvPr/>
          </p:nvSpPr>
          <p:spPr>
            <a:xfrm>
              <a:off x="3501078" y="469341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30A4D8E-3A5D-EC67-462B-8D3D4DFCD8BE}"/>
                </a:ext>
              </a:extLst>
            </p:cNvPr>
            <p:cNvSpPr txBox="1"/>
            <p:nvPr/>
          </p:nvSpPr>
          <p:spPr>
            <a:xfrm>
              <a:off x="2575758" y="463213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36340E-9A06-6012-8815-18E305CB1A82}"/>
                </a:ext>
              </a:extLst>
            </p:cNvPr>
            <p:cNvSpPr txBox="1"/>
            <p:nvPr/>
          </p:nvSpPr>
          <p:spPr>
            <a:xfrm>
              <a:off x="4512594" y="466108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7D8D09-E68A-D57B-92A6-FAAC32A65809}"/>
                </a:ext>
              </a:extLst>
            </p:cNvPr>
            <p:cNvSpPr txBox="1"/>
            <p:nvPr/>
          </p:nvSpPr>
          <p:spPr>
            <a:xfrm>
              <a:off x="5010346" y="4691421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/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4E2F537-0BC9-362F-C2E2-DD00D874D203}"/>
                </a:ext>
              </a:extLst>
            </p:cNvPr>
            <p:cNvSpPr txBox="1"/>
            <p:nvPr/>
          </p:nvSpPr>
          <p:spPr>
            <a:xfrm>
              <a:off x="5843916" y="466108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8E605E-DB2C-836F-FCC9-91B4105F52CE}"/>
              </a:ext>
            </a:extLst>
          </p:cNvPr>
          <p:cNvGrpSpPr/>
          <p:nvPr/>
        </p:nvGrpSpPr>
        <p:grpSpPr>
          <a:xfrm>
            <a:off x="6665013" y="5445484"/>
            <a:ext cx="5034495" cy="572845"/>
            <a:chOff x="2828880" y="5710687"/>
            <a:chExt cx="5034495" cy="57284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F794EC-C33C-C23A-2AAE-0DCE038C2149}"/>
                </a:ext>
              </a:extLst>
            </p:cNvPr>
            <p:cNvSpPr txBox="1"/>
            <p:nvPr/>
          </p:nvSpPr>
          <p:spPr>
            <a:xfrm>
              <a:off x="3996211" y="57427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841BC6-0134-19E5-7003-64CBB6AA12E7}"/>
                </a:ext>
              </a:extLst>
            </p:cNvPr>
            <p:cNvSpPr txBox="1"/>
            <p:nvPr/>
          </p:nvSpPr>
          <p:spPr>
            <a:xfrm>
              <a:off x="6600782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23385F-F772-CB00-9A57-D03E4C3D601F}"/>
                </a:ext>
              </a:extLst>
            </p:cNvPr>
            <p:cNvSpPr txBox="1"/>
            <p:nvPr/>
          </p:nvSpPr>
          <p:spPr>
            <a:xfrm>
              <a:off x="7463907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A4F3250-9431-1E8D-4B42-B2F7680DA2D7}"/>
                </a:ext>
              </a:extLst>
            </p:cNvPr>
            <p:cNvSpPr txBox="1"/>
            <p:nvPr/>
          </p:nvSpPr>
          <p:spPr>
            <a:xfrm>
              <a:off x="2828880" y="5710687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29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04CDE2-A66C-745F-3DAB-57D3634E1825}"/>
                </a:ext>
              </a:extLst>
            </p:cNvPr>
            <p:cNvSpPr txBox="1"/>
            <p:nvPr/>
          </p:nvSpPr>
          <p:spPr>
            <a:xfrm>
              <a:off x="3389739" y="576031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88957F-B4B5-F430-B566-907449D79596}"/>
                </a:ext>
              </a:extLst>
            </p:cNvPr>
            <p:cNvSpPr txBox="1"/>
            <p:nvPr/>
          </p:nvSpPr>
          <p:spPr>
            <a:xfrm>
              <a:off x="4899007" y="575831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CE4330-DB48-9203-CC25-F306C1DF47CA}"/>
                </a:ext>
              </a:extLst>
            </p:cNvPr>
            <p:cNvSpPr txBox="1"/>
            <p:nvPr/>
          </p:nvSpPr>
          <p:spPr>
            <a:xfrm>
              <a:off x="5732577" y="572797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01" name="Content Placeholder 1">
            <a:extLst>
              <a:ext uri="{FF2B5EF4-FFF2-40B4-BE49-F238E27FC236}">
                <a16:creationId xmlns:a16="http://schemas.microsoft.com/office/drawing/2014/main" id="{75B748C2-5D77-963D-BEA2-ED8A73C1F18D}"/>
              </a:ext>
            </a:extLst>
          </p:cNvPr>
          <p:cNvSpPr txBox="1">
            <a:spLocks/>
          </p:cNvSpPr>
          <p:nvPr/>
        </p:nvSpPr>
        <p:spPr>
          <a:xfrm>
            <a:off x="886088" y="6057241"/>
            <a:ext cx="9082090" cy="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rgbClr val="2C895B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0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1600" dirty="0"/>
              <a:t>base 2 </a:t>
            </a:r>
            <a:r>
              <a:rPr lang="en-US" sz="2400" dirty="0"/>
              <a:t>= (</a:t>
            </a:r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400" dirty="0"/>
              <a:t> x 16) + (</a:t>
            </a:r>
            <a:r>
              <a:rPr lang="en-US" sz="2400" dirty="0">
                <a:solidFill>
                  <a:srgbClr val="FF0000"/>
                </a:solidFill>
              </a:rPr>
              <a:t>1 </a:t>
            </a:r>
            <a:r>
              <a:rPr lang="en-US" sz="2400" dirty="0"/>
              <a:t>x 8) + (</a:t>
            </a:r>
            <a:r>
              <a:rPr lang="en-US" sz="2400" dirty="0">
                <a:solidFill>
                  <a:srgbClr val="2C895B"/>
                </a:solidFill>
              </a:rPr>
              <a:t>1</a:t>
            </a:r>
            <a:r>
              <a:rPr lang="en-US" sz="2400" dirty="0"/>
              <a:t> x 4) + (</a:t>
            </a:r>
            <a:r>
              <a:rPr lang="en-US" sz="2400" dirty="0">
                <a:solidFill>
                  <a:srgbClr val="7030A0"/>
                </a:solidFill>
              </a:rPr>
              <a:t>0</a:t>
            </a:r>
            <a:r>
              <a:rPr lang="en-US" sz="2400" dirty="0"/>
              <a:t> x 2) +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2400" dirty="0"/>
              <a:t>x 1) = 29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8B43DF3-7151-FA75-8384-E16B937E1A52}"/>
              </a:ext>
            </a:extLst>
          </p:cNvPr>
          <p:cNvCxnSpPr>
            <a:cxnSpLocks/>
          </p:cNvCxnSpPr>
          <p:nvPr/>
        </p:nvCxnSpPr>
        <p:spPr>
          <a:xfrm flipH="1">
            <a:off x="7027818" y="1369321"/>
            <a:ext cx="839242" cy="495352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5E61E27-10C9-1671-54D4-CA2408B0FDDB}"/>
              </a:ext>
            </a:extLst>
          </p:cNvPr>
          <p:cNvCxnSpPr>
            <a:cxnSpLocks/>
          </p:cNvCxnSpPr>
          <p:nvPr/>
        </p:nvCxnSpPr>
        <p:spPr>
          <a:xfrm flipH="1">
            <a:off x="7087014" y="2157440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295331-5B99-8077-2FE6-1B6BA8B61EE1}"/>
              </a:ext>
            </a:extLst>
          </p:cNvPr>
          <p:cNvCxnSpPr>
            <a:cxnSpLocks/>
          </p:cNvCxnSpPr>
          <p:nvPr/>
        </p:nvCxnSpPr>
        <p:spPr>
          <a:xfrm flipH="1">
            <a:off x="7081355" y="313239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CB318D5-A8E6-D7D8-F505-BB2CC5E4BF6A}"/>
              </a:ext>
            </a:extLst>
          </p:cNvPr>
          <p:cNvCxnSpPr>
            <a:cxnSpLocks/>
          </p:cNvCxnSpPr>
          <p:nvPr/>
        </p:nvCxnSpPr>
        <p:spPr>
          <a:xfrm flipH="1">
            <a:off x="7107226" y="400602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C85DD2D-401D-705D-AF5A-C36AE2908A26}"/>
              </a:ext>
            </a:extLst>
          </p:cNvPr>
          <p:cNvCxnSpPr>
            <a:cxnSpLocks/>
          </p:cNvCxnSpPr>
          <p:nvPr/>
        </p:nvCxnSpPr>
        <p:spPr>
          <a:xfrm flipH="1">
            <a:off x="7120714" y="4933456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blipFill>
                <a:blip r:embed="rId24"/>
                <a:stretch>
                  <a:fillRect t="-12000" b="-32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3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1" grpId="0" build="p" bldLvl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67967" y="723636"/>
            <a:ext cx="9735008" cy="54654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101</a:t>
            </a:r>
            <a:r>
              <a:rPr lang="en-US" sz="1400" b="1" dirty="0">
                <a:solidFill>
                  <a:srgbClr val="0070C0"/>
                </a:solidFill>
              </a:rPr>
              <a:t>(base 10) </a:t>
            </a:r>
            <a:r>
              <a:rPr lang="en-US" sz="2000" b="1" dirty="0">
                <a:solidFill>
                  <a:srgbClr val="0070C0"/>
                </a:solidFill>
              </a:rPr>
              <a:t>= (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x64) + (</a:t>
            </a:r>
            <a:r>
              <a:rPr lang="en-US" sz="2000" b="1" dirty="0">
                <a:solidFill>
                  <a:srgbClr val="7030A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x32) + (</a:t>
            </a:r>
            <a:r>
              <a:rPr lang="en-US" sz="2000" b="1" dirty="0">
                <a:solidFill>
                  <a:schemeClr val="accent1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x4) +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(checking the conversion)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71842"/>
            <a:ext cx="10515600" cy="493787"/>
          </a:xfrm>
        </p:spPr>
        <p:txBody>
          <a:bodyPr/>
          <a:lstStyle/>
          <a:p>
            <a:r>
              <a:rPr lang="en-US" dirty="0"/>
              <a:t>Unsigned Binary to Unsigned Decimal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EA0CD6-381D-8B49-95B6-0C5CD1E0C34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46484"/>
              </p:ext>
            </p:extLst>
          </p:nvPr>
        </p:nvGraphicFramePr>
        <p:xfrm>
          <a:off x="1763862" y="1726809"/>
          <a:ext cx="8664276" cy="3832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314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280695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272425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1850842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371977" y="23010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367967" y="27416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367966" y="312732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367965" y="355398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367964" y="396452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367963" y="436633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367962" y="479245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367962" y="520332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A5997D-8305-D4A3-DDC1-B4043887BDBD}"/>
              </a:ext>
            </a:extLst>
          </p:cNvPr>
          <p:cNvCxnSpPr>
            <a:cxnSpLocks/>
          </p:cNvCxnSpPr>
          <p:nvPr/>
        </p:nvCxnSpPr>
        <p:spPr>
          <a:xfrm flipH="1">
            <a:off x="5024176" y="2301073"/>
            <a:ext cx="3516923" cy="433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024176" y="2741630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024176" y="3167141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024176" y="3607698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024176" y="3995667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024176" y="4473766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024176" y="4882737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88353" cy="831517"/>
            <a:chOff x="7311190" y="5557147"/>
            <a:chExt cx="4288353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8835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Decimal is base 10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1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Characteristics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symbols (Why?)</a:t>
                </a:r>
              </a:p>
              <a:p>
                <a:pPr marL="354012" lvl="1" indent="0">
                  <a:buNone/>
                </a:pPr>
                <a:r>
                  <a:rPr lang="en-US" sz="21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</a:t>
                </a:r>
                <a:endParaRPr lang="en-US" sz="2100" b="1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How do we represent larger numbers?</a:t>
                </a:r>
              </a:p>
              <a:p>
                <a:pPr lvl="1"/>
                <a:r>
                  <a:rPr lang="en-US" sz="2100" b="1" dirty="0">
                    <a:solidFill>
                      <a:srgbClr val="FF0000"/>
                    </a:solidFill>
                  </a:rPr>
                  <a:t>Large numbers are a sequence of digits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Each digit is one of the available symbols</a:t>
                </a:r>
              </a:p>
              <a:p>
                <a:pPr lvl="1"/>
                <a:r>
                  <a:rPr lang="en-US" sz="2100" dirty="0">
                    <a:solidFill>
                      <a:srgbClr val="0070C0"/>
                    </a:solidFill>
                  </a:rPr>
                  <a:t>n-digit numbers as coefficients in a polynomial </a:t>
                </a:r>
                <a:endParaRPr lang="en-US" sz="21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=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...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10 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000" dirty="0">
                    <a:solidFill>
                      <a:schemeClr val="accent5"/>
                    </a:solidFill>
                  </a:rPr>
                  <a:t>Examples</a:t>
                </a:r>
              </a:p>
              <a:p>
                <a:pPr lvl="1"/>
                <a:r>
                  <a:rPr lang="en-US" sz="2000" dirty="0"/>
                  <a:t>7061 in decimal (base 10)</a:t>
                </a:r>
              </a:p>
              <a:p>
                <a:pPr lvl="1"/>
                <a:r>
                  <a:rPr lang="en-US" sz="20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7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6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blipFill>
                <a:blip r:embed="rId2"/>
                <a:stretch>
                  <a:fillRect l="-466" b="-122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0" y="81516"/>
            <a:ext cx="5699610" cy="497393"/>
          </a:xfrm>
        </p:spPr>
        <p:txBody>
          <a:bodyPr/>
          <a:lstStyle/>
          <a:p>
            <a:r>
              <a:rPr lang="en-US" dirty="0"/>
              <a:t>Review: Decimal Numbering</a:t>
            </a:r>
          </a:p>
        </p:txBody>
      </p:sp>
      <p:pic>
        <p:nvPicPr>
          <p:cNvPr id="1030" name="Picture 6" descr="Math Teachers Should Encourage Their Students to Count Using Their Fingers  in Class - The Atlantic">
            <a:extLst>
              <a:ext uri="{FF2B5EF4-FFF2-40B4-BE49-F238E27FC236}">
                <a16:creationId xmlns:a16="http://schemas.microsoft.com/office/drawing/2014/main" id="{98EB35E9-87F7-F046-83FF-B2529F10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316" y="187417"/>
            <a:ext cx="5776503" cy="3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1DA9B9-4614-7A45-A79A-CCDC431B62EE}"/>
              </a:ext>
            </a:extLst>
          </p:cNvPr>
          <p:cNvGrpSpPr/>
          <p:nvPr/>
        </p:nvGrpSpPr>
        <p:grpSpPr>
          <a:xfrm>
            <a:off x="5512405" y="4016085"/>
            <a:ext cx="1951360" cy="710675"/>
            <a:chOff x="5165592" y="3671341"/>
            <a:chExt cx="1951360" cy="7106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F51B6-CEF8-5C4A-9A74-8AB26CFB80A0}"/>
                </a:ext>
              </a:extLst>
            </p:cNvPr>
            <p:cNvSpPr txBox="1"/>
            <p:nvPr/>
          </p:nvSpPr>
          <p:spPr>
            <a:xfrm>
              <a:off x="5390725" y="3671341"/>
              <a:ext cx="150554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Digit position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58ED8FB-FE6C-4E42-8CBD-63E34D972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592" y="4040673"/>
              <a:ext cx="279206" cy="3156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D992D7-6E51-F543-9B17-613A3D588843}"/>
                </a:ext>
              </a:extLst>
            </p:cNvPr>
            <p:cNvCxnSpPr>
              <a:cxnSpLocks/>
            </p:cNvCxnSpPr>
            <p:nvPr/>
          </p:nvCxnSpPr>
          <p:spPr>
            <a:xfrm>
              <a:off x="6896265" y="4095564"/>
              <a:ext cx="220687" cy="2864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47CFC-5CF4-9048-875A-D7C42263C498}"/>
              </a:ext>
            </a:extLst>
          </p:cNvPr>
          <p:cNvGrpSpPr/>
          <p:nvPr/>
        </p:nvGrpSpPr>
        <p:grpSpPr>
          <a:xfrm>
            <a:off x="4576232" y="4910796"/>
            <a:ext cx="2035299" cy="812061"/>
            <a:chOff x="4668464" y="4568506"/>
            <a:chExt cx="2035299" cy="8120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1E60B0-A568-974B-9885-C6A21A9C35E2}"/>
                </a:ext>
              </a:extLst>
            </p:cNvPr>
            <p:cNvSpPr txBox="1"/>
            <p:nvPr/>
          </p:nvSpPr>
          <p:spPr>
            <a:xfrm>
              <a:off x="4925683" y="5011235"/>
              <a:ext cx="153118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symbol value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E06473-A694-2845-B652-7585989CB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464" y="4644215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A15CBF-DCDD-8744-8C2D-EBEB6F326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871" y="4568506"/>
              <a:ext cx="246892" cy="4427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091622-B058-6847-8513-4FF08E75327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08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314" y="584093"/>
            <a:ext cx="11435372" cy="59714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We will need to do this in PA3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585633" y="2763518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3594-6E4B-DA61-2A0A-15B247A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Limits of Some Types on 32-bit ARM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3254F-2CCA-A5C1-D9CB-FACB33DFBA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3230" y="5693323"/>
            <a:ext cx="9689258" cy="9767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>
                <a:solidFill>
                  <a:schemeClr val="tx2"/>
                </a:solidFill>
              </a:rPr>
              <a:t>If you want to force a char to be signed or unsigned  use either</a:t>
            </a:r>
          </a:p>
          <a:p>
            <a:r>
              <a:rPr lang="en-US" dirty="0">
                <a:solidFill>
                  <a:schemeClr val="tx2"/>
                </a:solidFill>
              </a:rPr>
              <a:t>signed char or unsigned char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725FA3-2808-8F70-1B6A-8801E1BE98A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2937364"/>
              </p:ext>
            </p:extLst>
          </p:nvPr>
        </p:nvGraphicFramePr>
        <p:xfrm>
          <a:off x="1133230" y="914740"/>
          <a:ext cx="9925540" cy="4625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7379">
                  <a:extLst>
                    <a:ext uri="{9D8B030D-6E8A-4147-A177-3AD203B41FA5}">
                      <a16:colId xmlns:a16="http://schemas.microsoft.com/office/drawing/2014/main" val="1900690038"/>
                    </a:ext>
                  </a:extLst>
                </a:gridCol>
                <a:gridCol w="2359648">
                  <a:extLst>
                    <a:ext uri="{9D8B030D-6E8A-4147-A177-3AD203B41FA5}">
                      <a16:colId xmlns:a16="http://schemas.microsoft.com/office/drawing/2014/main" val="1868861728"/>
                    </a:ext>
                  </a:extLst>
                </a:gridCol>
                <a:gridCol w="3308513">
                  <a:extLst>
                    <a:ext uri="{9D8B030D-6E8A-4147-A177-3AD203B41FA5}">
                      <a16:colId xmlns:a16="http://schemas.microsoft.com/office/drawing/2014/main" val="665982503"/>
                    </a:ext>
                  </a:extLst>
                </a:gridCol>
              </a:tblGrid>
              <a:tr h="48357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type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Smallest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largest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16320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unsigned char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255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39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char (ARM - unsigned)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256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17074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char (INTEL - signed)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-128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127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802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unsigned short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65,535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4590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short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-32,768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32,767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40845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uint32_t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2^32 -1 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996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int32_t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-2^31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2^31 -1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026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B98766-9EE5-BB53-D631-DE187100BE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16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70" y="187390"/>
            <a:ext cx="10515600" cy="1002466"/>
          </a:xfrm>
        </p:spPr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Example: Is a Char signed or unsigned?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27962" y="1921377"/>
            <a:ext cx="5779046" cy="369954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Aarch32 and Aarch64 (arm)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Intel 64-bit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524481" y="1921377"/>
            <a:ext cx="4019894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(int)c);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</a:t>
            </a:r>
            <a:r>
              <a:rPr lang="en-US" sz="2400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4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3B5D-9894-C9D9-80A6-1C435B96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 Examples (On the pi-cluster)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83494-E441-0568-C132-06172290A2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69643" y="928855"/>
            <a:ext cx="7956401" cy="4113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#include &lt;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stdio.h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&gt;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#include &lt;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stdlib.h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&gt;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int 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main (void)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{</a:t>
            </a:r>
          </a:p>
          <a:p>
            <a:pPr defTabSz="412750" hangingPunct="0"/>
            <a:endParaRPr lang="en-US" sz="2400" dirty="0">
              <a:solidFill>
                <a:schemeClr val="accent6"/>
              </a:solidFill>
              <a:latin typeface="Courier" pitchFamily="2" charset="0"/>
              <a:sym typeface="Helvetica Light"/>
            </a:endParaRP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("char  is %u\n",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(char));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("short is %u\n",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(short));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("int   is %u\n",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(int));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("long  is %u\n",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(long));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return EXIT_SUCCESS;</a:t>
            </a:r>
          </a:p>
          <a:p>
            <a:pPr defTabSz="412750" hangingPunct="0"/>
            <a:r>
              <a:rPr lang="en-US" sz="2400" dirty="0">
                <a:solidFill>
                  <a:srgbClr val="000000"/>
                </a:solidFill>
                <a:latin typeface="Courier" pitchFamily="2" charset="0"/>
                <a:sym typeface="Helvetica Ligh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04A65-49FD-BF1A-6BCA-B01825CD54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0392" y="5100407"/>
            <a:ext cx="5337581" cy="17440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% ./</a:t>
            </a:r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a.out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 (on the </a:t>
            </a:r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picluster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)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char  is 1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short is 2</a:t>
            </a:r>
          </a:p>
          <a:p>
            <a:pPr algn="l"/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int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   is 4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long  is 4</a:t>
            </a:r>
            <a:endParaRPr lang="en-US" sz="2200" dirty="0">
              <a:solidFill>
                <a:schemeClr val="accent6"/>
              </a:solidFill>
              <a:latin typeface="Courier" pitchFamily="2" charset="0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00304-9D24-D62C-F189-42A3B926F9A8}"/>
              </a:ext>
            </a:extLst>
          </p:cNvPr>
          <p:cNvSpPr txBox="1"/>
          <p:nvPr/>
        </p:nvSpPr>
        <p:spPr>
          <a:xfrm>
            <a:off x="4928991" y="2336981"/>
            <a:ext cx="44807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 64-bit machines the %u should be %</a:t>
            </a:r>
            <a:r>
              <a:rPr lang="en-US" dirty="0" err="1">
                <a:solidFill>
                  <a:schemeClr val="accent1"/>
                </a:solidFill>
              </a:rPr>
              <a:t>ul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99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Example 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“carry” and “borrow” 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a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D02DA1-CF22-4DFB-71A9-3C4E2BB118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8891" y="795291"/>
            <a:ext cx="6038014" cy="27696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Add two numbers in decimal</a:t>
            </a:r>
          </a:p>
          <a:p>
            <a:endParaRPr lang="en-US" sz="240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2  7			  1 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+ 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2  0</a:t>
            </a: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	   	    +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7  8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4  7		  	  9 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B63B-E624-CC4B-FFF4-B5133DC6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F6E273-166A-B540-B1F5-789891E7D69C}"/>
              </a:ext>
            </a:extLst>
          </p:cNvPr>
          <p:cNvGrpSpPr/>
          <p:nvPr/>
        </p:nvGrpSpPr>
        <p:grpSpPr>
          <a:xfrm>
            <a:off x="6652671" y="1338087"/>
            <a:ext cx="1024639" cy="586948"/>
            <a:chOff x="4310524" y="1465217"/>
            <a:chExt cx="1024639" cy="586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E6ADB9-BCDE-CB45-7081-8664D3ED22E8}"/>
                </a:ext>
              </a:extLst>
            </p:cNvPr>
            <p:cNvSpPr txBox="1"/>
            <p:nvPr/>
          </p:nvSpPr>
          <p:spPr>
            <a:xfrm>
              <a:off x="4310524" y="1465217"/>
              <a:ext cx="10246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+1 carry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55F596-9C89-E85B-B7F4-A4E56A8C9165}"/>
                </a:ext>
              </a:extLst>
            </p:cNvPr>
            <p:cNvCxnSpPr/>
            <p:nvPr/>
          </p:nvCxnSpPr>
          <p:spPr>
            <a:xfrm>
              <a:off x="4544079" y="183578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FF984D5-E991-E708-35BF-0F86E1988FF8}"/>
              </a:ext>
            </a:extLst>
          </p:cNvPr>
          <p:cNvSpPr txBox="1">
            <a:spLocks/>
          </p:cNvSpPr>
          <p:nvPr/>
        </p:nvSpPr>
        <p:spPr>
          <a:xfrm>
            <a:off x="2688891" y="3761873"/>
            <a:ext cx="6038014" cy="2362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Adding Single digits in binary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0 + 0 = 0</a:t>
            </a:r>
          </a:p>
          <a:p>
            <a:pPr lvl="1"/>
            <a:r>
              <a:rPr lang="en-US" sz="2400" dirty="0"/>
              <a:t>0 + 1 = 1</a:t>
            </a:r>
          </a:p>
          <a:p>
            <a:pPr lvl="1"/>
            <a:r>
              <a:rPr lang="en-US" sz="2400" dirty="0"/>
              <a:t>1 + 0 = 1</a:t>
            </a:r>
          </a:p>
          <a:p>
            <a:pPr lvl="1"/>
            <a:r>
              <a:rPr lang="en-US" sz="2400" dirty="0"/>
              <a:t>1 + 1 = 0 (with 1 carry) or 10 </a:t>
            </a:r>
            <a:r>
              <a:rPr lang="en-US" sz="1400" dirty="0"/>
              <a:t>base 2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BCCE-C5E8-A731-BBB3-E262112C98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9117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103686" y="322466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103686" y="4067525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3103686" y="4822293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167390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45526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03045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58823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78466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31805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832631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12022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49679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6784669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33492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3901015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080820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614207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128782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449631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045042" y="355969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69673" y="2584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926153" y="494282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886256" y="331699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014495" y="41598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950375" y="4843103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819040" y="500271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2043329" y="160078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449631" y="243178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3901015" y="967051"/>
            <a:ext cx="544373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base10: (1 + 1 + 1 = 3)</a:t>
            </a:r>
          </a:p>
        </p:txBody>
      </p: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D02DA1-CF22-4DFB-71A9-3C4E2BB118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8891" y="795291"/>
            <a:ext cx="6038014" cy="27696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Add two numbers in decimal</a:t>
            </a:r>
          </a:p>
          <a:p>
            <a:endParaRPr lang="en-US" sz="240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2  7			  6 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- 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1  0</a:t>
            </a: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	   	    +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2  3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1  7		  	  3  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B63B-E624-CC4B-FFF4-B5133DC6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F6E273-166A-B540-B1F5-789891E7D69C}"/>
              </a:ext>
            </a:extLst>
          </p:cNvPr>
          <p:cNvGrpSpPr/>
          <p:nvPr/>
        </p:nvGrpSpPr>
        <p:grpSpPr>
          <a:xfrm>
            <a:off x="7190082" y="1398160"/>
            <a:ext cx="1345240" cy="586948"/>
            <a:chOff x="4310524" y="1465217"/>
            <a:chExt cx="1345240" cy="586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E6ADB9-BCDE-CB45-7081-8664D3ED22E8}"/>
                </a:ext>
              </a:extLst>
            </p:cNvPr>
            <p:cNvSpPr txBox="1"/>
            <p:nvPr/>
          </p:nvSpPr>
          <p:spPr>
            <a:xfrm>
              <a:off x="4310524" y="1465217"/>
              <a:ext cx="134524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+10 borrow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55F596-9C89-E85B-B7F4-A4E56A8C9165}"/>
                </a:ext>
              </a:extLst>
            </p:cNvPr>
            <p:cNvCxnSpPr/>
            <p:nvPr/>
          </p:nvCxnSpPr>
          <p:spPr>
            <a:xfrm>
              <a:off x="4544079" y="183578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FF984D5-E991-E708-35BF-0F86E1988FF8}"/>
              </a:ext>
            </a:extLst>
          </p:cNvPr>
          <p:cNvSpPr txBox="1">
            <a:spLocks/>
          </p:cNvSpPr>
          <p:nvPr/>
        </p:nvSpPr>
        <p:spPr>
          <a:xfrm>
            <a:off x="2360027" y="3809999"/>
            <a:ext cx="8003173" cy="2362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Subtracting Single digits in binary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0 - 0 = 0</a:t>
            </a:r>
          </a:p>
          <a:p>
            <a:pPr lvl="1"/>
            <a:r>
              <a:rPr lang="en-US" sz="2400" dirty="0"/>
              <a:t>0 - 1 = 1 (with a +2 (a 1) from the column to the left)</a:t>
            </a:r>
          </a:p>
          <a:p>
            <a:pPr lvl="1"/>
            <a:r>
              <a:rPr lang="en-US" sz="2400" dirty="0"/>
              <a:t>1 - 0 = 1</a:t>
            </a:r>
          </a:p>
          <a:p>
            <a:pPr lvl="1"/>
            <a:r>
              <a:rPr lang="en-US" sz="2400" dirty="0"/>
              <a:t>1 - 1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BCCE-C5E8-A731-BBB3-E262112C98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1DD311-4EF1-3651-C70E-8D45E09063EB}"/>
              </a:ext>
            </a:extLst>
          </p:cNvPr>
          <p:cNvGrpSpPr/>
          <p:nvPr/>
        </p:nvGrpSpPr>
        <p:grpSpPr>
          <a:xfrm>
            <a:off x="5861181" y="1398160"/>
            <a:ext cx="1159292" cy="594958"/>
            <a:chOff x="4310524" y="1465217"/>
            <a:chExt cx="1159292" cy="5949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31291B-43B9-346F-E118-B9F8FE5F999A}"/>
                </a:ext>
              </a:extLst>
            </p:cNvPr>
            <p:cNvSpPr txBox="1"/>
            <p:nvPr/>
          </p:nvSpPr>
          <p:spPr>
            <a:xfrm>
              <a:off x="4310524" y="1465217"/>
              <a:ext cx="115929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-1 borrow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0DEB45-6835-40CC-34BB-E09A5FDB1731}"/>
                </a:ext>
              </a:extLst>
            </p:cNvPr>
            <p:cNvCxnSpPr/>
            <p:nvPr/>
          </p:nvCxnSpPr>
          <p:spPr>
            <a:xfrm>
              <a:off x="5330141" y="184379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7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21" y="161835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9F0892-744F-0441-AD67-EAF6ED470293}"/>
              </a:ext>
            </a:extLst>
          </p:cNvPr>
          <p:cNvSpPr txBox="1"/>
          <p:nvPr/>
        </p:nvSpPr>
        <p:spPr>
          <a:xfrm>
            <a:off x="9465173" y="258264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EFBD9-3633-9F4B-AC37-DB10AB70AB5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A834B-00C8-7FE8-05C1-B645F0A7370B}"/>
              </a:ext>
            </a:extLst>
          </p:cNvPr>
          <p:cNvSpPr txBox="1"/>
          <p:nvPr/>
        </p:nvSpPr>
        <p:spPr>
          <a:xfrm>
            <a:off x="3505588" y="5177170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6996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2" y="29400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</a:t>
            </a:r>
            <a:br>
              <a:rPr lang="en-US" dirty="0"/>
            </a:br>
            <a:r>
              <a:rPr lang="en-US" dirty="0"/>
              <a:t>Build of previous slide – note warning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059214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34709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592228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48006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67649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20988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724455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01205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5129241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496520" y="2271340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710864" y="4037527"/>
            <a:ext cx="9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4C35D0-DB42-6A40-AF59-6C21D1086E5D}"/>
              </a:ext>
            </a:extLst>
          </p:cNvPr>
          <p:cNvSpPr txBox="1"/>
          <p:nvPr/>
        </p:nvSpPr>
        <p:spPr>
          <a:xfrm>
            <a:off x="5222216" y="2265308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089E0-1AE9-744F-AE31-F1361E8624F2}"/>
              </a:ext>
            </a:extLst>
          </p:cNvPr>
          <p:cNvSpPr txBox="1"/>
          <p:nvPr/>
        </p:nvSpPr>
        <p:spPr>
          <a:xfrm>
            <a:off x="5885012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90BB4-B901-A34B-B9A7-5C20536B3479}"/>
              </a:ext>
            </a:extLst>
          </p:cNvPr>
          <p:cNvSpPr txBox="1"/>
          <p:nvPr/>
        </p:nvSpPr>
        <p:spPr>
          <a:xfrm>
            <a:off x="5920996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D9501-A541-834A-8E3E-0498E82635B7}"/>
              </a:ext>
            </a:extLst>
          </p:cNvPr>
          <p:cNvSpPr txBox="1"/>
          <p:nvPr/>
        </p:nvSpPr>
        <p:spPr>
          <a:xfrm>
            <a:off x="6625863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A02854-3EC4-874C-B8FA-03A55B36B5C9}"/>
              </a:ext>
            </a:extLst>
          </p:cNvPr>
          <p:cNvSpPr txBox="1"/>
          <p:nvPr/>
        </p:nvSpPr>
        <p:spPr>
          <a:xfrm>
            <a:off x="6631467" y="2256086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FE4B26-2EBE-2C49-92CC-E3E6CC1DB1C4}"/>
              </a:ext>
            </a:extLst>
          </p:cNvPr>
          <p:cNvSpPr txBox="1"/>
          <p:nvPr/>
        </p:nvSpPr>
        <p:spPr>
          <a:xfrm>
            <a:off x="7341938" y="1675562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DEB3A9-71B8-9F41-9273-7E297DA82D0A}"/>
              </a:ext>
            </a:extLst>
          </p:cNvPr>
          <p:cNvSpPr txBox="1"/>
          <p:nvPr/>
        </p:nvSpPr>
        <p:spPr>
          <a:xfrm>
            <a:off x="3012052" y="2262847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5C2020-611E-A245-8C93-B98449FBEA81}"/>
              </a:ext>
            </a:extLst>
          </p:cNvPr>
          <p:cNvSpPr txBox="1"/>
          <p:nvPr/>
        </p:nvSpPr>
        <p:spPr>
          <a:xfrm>
            <a:off x="3650847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3C4063-88C1-AA44-AF89-7387C3F75154}"/>
              </a:ext>
            </a:extLst>
          </p:cNvPr>
          <p:cNvSpPr txBox="1"/>
          <p:nvPr/>
        </p:nvSpPr>
        <p:spPr>
          <a:xfrm>
            <a:off x="3732871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4A0C90-3954-8E43-A9D0-702BE24457C3}"/>
              </a:ext>
            </a:extLst>
          </p:cNvPr>
          <p:cNvSpPr txBox="1"/>
          <p:nvPr/>
        </p:nvSpPr>
        <p:spPr>
          <a:xfrm>
            <a:off x="4388208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71711-2B18-0244-AA89-987CE04745B4}"/>
              </a:ext>
            </a:extLst>
          </p:cNvPr>
          <p:cNvSpPr txBox="1"/>
          <p:nvPr/>
        </p:nvSpPr>
        <p:spPr>
          <a:xfrm>
            <a:off x="8195334" y="4882289"/>
            <a:ext cx="382465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</a:t>
            </a:r>
          </a:p>
          <a:p>
            <a:r>
              <a:rPr lang="en-US" dirty="0"/>
              <a:t>This slide is performing the Subtraction shown in the previous slide using PowerPoint builds </a:t>
            </a:r>
          </a:p>
          <a:p>
            <a:r>
              <a:rPr lang="en-US" dirty="0"/>
              <a:t>when this slide is viewed in a pdf it will look incorrect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35276C-3B95-FD4A-B4E1-6F98B958874D}"/>
              </a:ext>
            </a:extLst>
          </p:cNvPr>
          <p:cNvSpPr txBox="1"/>
          <p:nvPr/>
        </p:nvSpPr>
        <p:spPr>
          <a:xfrm>
            <a:off x="9401053" y="257011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30C2E-DFB5-7740-8FCE-94DE677759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283BDF-A97B-AC99-1C96-09698327683D}"/>
              </a:ext>
            </a:extLst>
          </p:cNvPr>
          <p:cNvSpPr txBox="1"/>
          <p:nvPr/>
        </p:nvSpPr>
        <p:spPr>
          <a:xfrm>
            <a:off x="2958068" y="5066955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15272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6" grpId="0" animBg="1"/>
      <p:bldP spid="37" grpId="0" animBg="1"/>
      <p:bldP spid="38" grpId="0"/>
      <p:bldP spid="39" grpId="0" animBg="1"/>
      <p:bldP spid="40" grpId="0"/>
      <p:bldP spid="41" grpId="0" animBg="1"/>
      <p:bldP spid="42" grpId="0"/>
      <p:bldP spid="44" grpId="0" animBg="1"/>
      <p:bldP spid="45" grpId="0"/>
      <p:bldP spid="46" grpId="0" animBg="1"/>
      <p:bldP spid="48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7970DCB-9C2B-ED4E-BB13-BB664FCF8A25}"/>
              </a:ext>
            </a:extLst>
          </p:cNvPr>
          <p:cNvSpPr/>
          <p:nvPr/>
        </p:nvSpPr>
        <p:spPr>
          <a:xfrm>
            <a:off x="6192402" y="1843862"/>
            <a:ext cx="5490915" cy="4212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E95E3F-CDE1-D441-A4E6-C6167A641914}"/>
              </a:ext>
            </a:extLst>
          </p:cNvPr>
          <p:cNvSpPr/>
          <p:nvPr/>
        </p:nvSpPr>
        <p:spPr>
          <a:xfrm>
            <a:off x="288440" y="4103802"/>
            <a:ext cx="5346336" cy="2236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27808-F65D-5F44-ACCD-AC521350BF7A}"/>
              </a:ext>
            </a:extLst>
          </p:cNvPr>
          <p:cNvSpPr/>
          <p:nvPr/>
        </p:nvSpPr>
        <p:spPr>
          <a:xfrm>
            <a:off x="288440" y="1351164"/>
            <a:ext cx="5346336" cy="2236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643DF-9BBB-F441-941A-94262966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Binary Multiplication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D597D-522A-C646-A83F-E1BA339DC69A}"/>
              </a:ext>
            </a:extLst>
          </p:cNvPr>
          <p:cNvSpPr/>
          <p:nvPr/>
        </p:nvSpPr>
        <p:spPr>
          <a:xfrm>
            <a:off x="6192403" y="2393633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b = 0 0 0 0 0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(5)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3899ED-66C4-C24A-97F2-9D4AE12AC94F}"/>
              </a:ext>
            </a:extLst>
          </p:cNvPr>
          <p:cNvCxnSpPr/>
          <p:nvPr/>
        </p:nvCxnSpPr>
        <p:spPr>
          <a:xfrm>
            <a:off x="6550144" y="2866482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B79C3B9-364C-D940-AF76-E3A5C6895427}"/>
              </a:ext>
            </a:extLst>
          </p:cNvPr>
          <p:cNvSpPr/>
          <p:nvPr/>
        </p:nvSpPr>
        <p:spPr>
          <a:xfrm>
            <a:off x="7298476" y="2886116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A5785-8B4A-4C41-BD1E-E18CA0DB68C5}"/>
              </a:ext>
            </a:extLst>
          </p:cNvPr>
          <p:cNvSpPr/>
          <p:nvPr/>
        </p:nvSpPr>
        <p:spPr>
          <a:xfrm>
            <a:off x="6561094" y="1988942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F67AF-708C-DA4A-8331-E1AEC05BB747}"/>
              </a:ext>
            </a:extLst>
          </p:cNvPr>
          <p:cNvSpPr/>
          <p:nvPr/>
        </p:nvSpPr>
        <p:spPr>
          <a:xfrm>
            <a:off x="6929785" y="3268480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0 0 0 0 0 0 0 0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7EBE33-CFA4-B645-A472-C4199DCDF3CE}"/>
              </a:ext>
            </a:extLst>
          </p:cNvPr>
          <p:cNvSpPr/>
          <p:nvPr/>
        </p:nvSpPr>
        <p:spPr>
          <a:xfrm>
            <a:off x="6550144" y="3648090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3753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78A20B-F9F9-EB41-915C-896B3DAEF402}"/>
              </a:ext>
            </a:extLst>
          </p:cNvPr>
          <p:cNvCxnSpPr/>
          <p:nvPr/>
        </p:nvCxnSpPr>
        <p:spPr>
          <a:xfrm>
            <a:off x="6480368" y="4126756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4120F-8D97-1641-995F-D63B6C017B10}"/>
              </a:ext>
            </a:extLst>
          </p:cNvPr>
          <p:cNvSpPr/>
          <p:nvPr/>
        </p:nvSpPr>
        <p:spPr>
          <a:xfrm>
            <a:off x="6561094" y="414158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0 1 1 0 0 1 1 1 1 1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(415!!)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575307A-94CA-2E45-8071-543319389AFD}"/>
              </a:ext>
            </a:extLst>
          </p:cNvPr>
          <p:cNvSpPr/>
          <p:nvPr/>
        </p:nvSpPr>
        <p:spPr>
          <a:xfrm>
            <a:off x="7122139" y="3268480"/>
            <a:ext cx="176337" cy="1334764"/>
          </a:xfrm>
          <a:prstGeom prst="righ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86B69-E704-354A-A9F5-0B6D37D187AD}"/>
              </a:ext>
            </a:extLst>
          </p:cNvPr>
          <p:cNvSpPr txBox="1"/>
          <p:nvPr/>
        </p:nvSpPr>
        <p:spPr>
          <a:xfrm>
            <a:off x="7599337" y="4956135"/>
            <a:ext cx="3479829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Exceeds what we can represent in 8 bits (255)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A4B449-AF48-6A4D-8D9A-70713B7AEA0C}"/>
              </a:ext>
            </a:extLst>
          </p:cNvPr>
          <p:cNvSpPr/>
          <p:nvPr/>
        </p:nvSpPr>
        <p:spPr>
          <a:xfrm>
            <a:off x="288439" y="1843862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b = 0 0 0 0 0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(2)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F47AE-5E3A-D449-A525-12611C813037}"/>
              </a:ext>
            </a:extLst>
          </p:cNvPr>
          <p:cNvCxnSpPr/>
          <p:nvPr/>
        </p:nvCxnSpPr>
        <p:spPr>
          <a:xfrm>
            <a:off x="663080" y="2259737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D28A53-37F1-AA48-9E60-A1819B9EA494}"/>
              </a:ext>
            </a:extLst>
          </p:cNvPr>
          <p:cNvSpPr/>
          <p:nvPr/>
        </p:nvSpPr>
        <p:spPr>
          <a:xfrm>
            <a:off x="1042721" y="249368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0078C2-7A98-7148-977F-9E90E3DFACCF}"/>
              </a:ext>
            </a:extLst>
          </p:cNvPr>
          <p:cNvSpPr/>
          <p:nvPr/>
        </p:nvSpPr>
        <p:spPr>
          <a:xfrm>
            <a:off x="508682" y="5074998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518652-9A59-1444-BFC9-D89486C2A480}"/>
              </a:ext>
            </a:extLst>
          </p:cNvPr>
          <p:cNvSpPr/>
          <p:nvPr/>
        </p:nvSpPr>
        <p:spPr>
          <a:xfrm>
            <a:off x="1379040" y="2208649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0 0 0 0 0 0 0 0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8A4EEA-F67D-E640-BFA2-5024F6BD3C1D}"/>
              </a:ext>
            </a:extLst>
          </p:cNvPr>
          <p:cNvCxnSpPr/>
          <p:nvPr/>
        </p:nvCxnSpPr>
        <p:spPr>
          <a:xfrm>
            <a:off x="716139" y="2955347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E752D-964C-944F-96F7-7336E9CAFDFB}"/>
              </a:ext>
            </a:extLst>
          </p:cNvPr>
          <p:cNvSpPr/>
          <p:nvPr/>
        </p:nvSpPr>
        <p:spPr>
          <a:xfrm>
            <a:off x="1042721" y="288270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0 1 0 1 0 0 1 1 0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(166)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69A9D9D0-A172-4247-8FE8-F2DE095532F6}"/>
              </a:ext>
            </a:extLst>
          </p:cNvPr>
          <p:cNvSpPr/>
          <p:nvPr/>
        </p:nvSpPr>
        <p:spPr>
          <a:xfrm>
            <a:off x="1235867" y="2505473"/>
            <a:ext cx="175545" cy="791320"/>
          </a:xfrm>
          <a:prstGeom prst="righ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79B6B-3989-364C-9F7E-95098E8CCF96}"/>
              </a:ext>
            </a:extLst>
          </p:cNvPr>
          <p:cNvSpPr txBox="1"/>
          <p:nvPr/>
        </p:nvSpPr>
        <p:spPr>
          <a:xfrm>
            <a:off x="721250" y="4400170"/>
            <a:ext cx="454483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Since we are multiplying by a power of two</a:t>
            </a:r>
          </a:p>
          <a:p>
            <a:r>
              <a:rPr lang="en-US" dirty="0">
                <a:solidFill>
                  <a:schemeClr val="tx2"/>
                </a:solidFill>
              </a:rPr>
              <a:t>we can shift left by 2 (</a:t>
            </a:r>
            <a:r>
              <a:rPr lang="en-US" dirty="0">
                <a:solidFill>
                  <a:srgbClr val="FF0000"/>
                </a:solidFill>
              </a:rPr>
              <a:t>zero insert at LSB</a:t>
            </a:r>
            <a:r>
              <a:rPr lang="en-US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0B92CD-F114-0343-8889-A2968CDEFE40}"/>
              </a:ext>
            </a:extLst>
          </p:cNvPr>
          <p:cNvSpPr/>
          <p:nvPr/>
        </p:nvSpPr>
        <p:spPr>
          <a:xfrm>
            <a:off x="639622" y="1534597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196AB4-1E33-1045-99AF-C84F10FA8C74}"/>
              </a:ext>
            </a:extLst>
          </p:cNvPr>
          <p:cNvSpPr/>
          <p:nvPr/>
        </p:nvSpPr>
        <p:spPr>
          <a:xfrm>
            <a:off x="886174" y="5680011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0 1 0 1 0 0 1 1 0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(166)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26DF07-FEC5-C44E-9698-A5BB4040E414}"/>
              </a:ext>
            </a:extLst>
          </p:cNvPr>
          <p:cNvGrpSpPr/>
          <p:nvPr/>
        </p:nvGrpSpPr>
        <p:grpSpPr>
          <a:xfrm>
            <a:off x="1170060" y="5395635"/>
            <a:ext cx="2747111" cy="445475"/>
            <a:chOff x="949817" y="4629560"/>
            <a:chExt cx="2747111" cy="4454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81DE9C-D6FB-BB4C-834B-6F4B146D1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2128" y="4656928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4DD973-A642-7442-8A01-887D63D2D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655" y="4680656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BF3EDB-3B21-9F49-9DC5-57F29475F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182" y="464052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616BA4-926D-CF44-A1A3-B494BA265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9709" y="462956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ACF1A5-2268-AB4A-B631-CD80FA372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2236" y="4656928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684F2B-7807-AF4A-AF9C-230E89CC7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4763" y="464302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5A1B10-5716-FA43-9D33-99B43451E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7290" y="465398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C37D10-489F-B141-A802-D03054A59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17" y="467128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5116AA-DFCA-7947-96CF-C3104430A43F}"/>
              </a:ext>
            </a:extLst>
          </p:cNvPr>
          <p:cNvCxnSpPr/>
          <p:nvPr/>
        </p:nvCxnSpPr>
        <p:spPr>
          <a:xfrm flipV="1">
            <a:off x="10153153" y="4495628"/>
            <a:ext cx="587574" cy="4605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DD6CB3-7DD7-BC40-88BC-F938306AB5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415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" grpId="0" animBg="1"/>
      <p:bldP spid="4" grpId="0"/>
      <p:bldP spid="6" grpId="0"/>
      <p:bldP spid="7" grpId="0"/>
      <p:bldP spid="10" grpId="0"/>
      <p:bldP spid="11" grpId="0"/>
      <p:bldP spid="13" grpId="0"/>
      <p:bldP spid="17" grpId="0" animBg="1"/>
      <p:bldP spid="18" grpId="0" animBg="1"/>
      <p:bldP spid="19" grpId="0"/>
      <p:bldP spid="21" grpId="0"/>
      <p:bldP spid="22" grpId="0"/>
      <p:bldP spid="23" grpId="0"/>
      <p:bldP spid="26" grpId="0"/>
      <p:bldP spid="27" grpId="0" animBg="1"/>
      <p:bldP spid="28" grpId="0" animBg="1"/>
      <p:bldP spid="29" grpId="0"/>
      <p:bldP spid="3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C67B36A-75E1-0C4A-843A-23E5F96B993B}"/>
              </a:ext>
            </a:extLst>
          </p:cNvPr>
          <p:cNvSpPr/>
          <p:nvPr/>
        </p:nvSpPr>
        <p:spPr>
          <a:xfrm>
            <a:off x="662620" y="1223703"/>
            <a:ext cx="3808162" cy="4647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88" y="93154"/>
            <a:ext cx="11042023" cy="464642"/>
          </a:xfrm>
        </p:spPr>
        <p:txBody>
          <a:bodyPr/>
          <a:lstStyle/>
          <a:p>
            <a:r>
              <a:rPr lang="en-US" dirty="0"/>
              <a:t>Unsigned Binary Number Divide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93595" y="2655288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1 1 0 0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040237" y="268051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 flipV="1">
            <a:off x="1593595" y="2680513"/>
            <a:ext cx="1347578" cy="7919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1593594" y="219217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AAF9F-8595-DC4C-AA80-EA0ABABEF63C}"/>
              </a:ext>
            </a:extLst>
          </p:cNvPr>
          <p:cNvCxnSpPr>
            <a:cxnSpLocks/>
          </p:cNvCxnSpPr>
          <p:nvPr/>
        </p:nvCxnSpPr>
        <p:spPr>
          <a:xfrm flipV="1">
            <a:off x="1593595" y="2688434"/>
            <a:ext cx="0" cy="34649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0A6E55-D3EA-B547-A094-4BABD078381A}"/>
              </a:ext>
            </a:extLst>
          </p:cNvPr>
          <p:cNvSpPr txBox="1"/>
          <p:nvPr/>
        </p:nvSpPr>
        <p:spPr>
          <a:xfrm>
            <a:off x="1406321" y="303142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DA990-690B-7446-8408-321017822B65}"/>
              </a:ext>
            </a:extLst>
          </p:cNvPr>
          <p:cNvGrpSpPr/>
          <p:nvPr/>
        </p:nvGrpSpPr>
        <p:grpSpPr>
          <a:xfrm>
            <a:off x="1556424" y="3374455"/>
            <a:ext cx="553357" cy="461665"/>
            <a:chOff x="-711483" y="3553537"/>
            <a:chExt cx="553357" cy="46166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A85A7D-CCC6-C64F-A16C-74B6EBADA2DC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7F21F0-B333-AB43-B27E-2C0B46AFBEA7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F4E794-E870-B740-8378-0EC751BE018D}"/>
              </a:ext>
            </a:extLst>
          </p:cNvPr>
          <p:cNvSpPr txBox="1"/>
          <p:nvPr/>
        </p:nvSpPr>
        <p:spPr>
          <a:xfrm>
            <a:off x="945193" y="1227535"/>
            <a:ext cx="343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Consider 12/3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B08E3-FA44-4E4F-8804-88D5405953A8}"/>
              </a:ext>
            </a:extLst>
          </p:cNvPr>
          <p:cNvSpPr txBox="1"/>
          <p:nvPr/>
        </p:nvSpPr>
        <p:spPr>
          <a:xfrm>
            <a:off x="1913651" y="2183327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74E6-647B-774B-A2AE-CD09BAEA83AB}"/>
              </a:ext>
            </a:extLst>
          </p:cNvPr>
          <p:cNvSpPr txBox="1"/>
          <p:nvPr/>
        </p:nvSpPr>
        <p:spPr>
          <a:xfrm>
            <a:off x="1413992" y="365962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-1 1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96B15C-9C99-194E-978F-9488DF1FACFE}"/>
              </a:ext>
            </a:extLst>
          </p:cNvPr>
          <p:cNvSpPr txBox="1"/>
          <p:nvPr/>
        </p:nvSpPr>
        <p:spPr>
          <a:xfrm>
            <a:off x="2282663" y="2192396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1F77E7-780A-9E4C-9F90-389B0D556405}"/>
              </a:ext>
            </a:extLst>
          </p:cNvPr>
          <p:cNvSpPr txBox="1"/>
          <p:nvPr/>
        </p:nvSpPr>
        <p:spPr>
          <a:xfrm>
            <a:off x="2682879" y="2188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AD24F4-5BD9-C344-AD7F-3B49C1983D4D}"/>
              </a:ext>
            </a:extLst>
          </p:cNvPr>
          <p:cNvGrpSpPr/>
          <p:nvPr/>
        </p:nvGrpSpPr>
        <p:grpSpPr>
          <a:xfrm>
            <a:off x="1946145" y="3013876"/>
            <a:ext cx="345786" cy="818843"/>
            <a:chOff x="2152831" y="2408825"/>
            <a:chExt cx="345786" cy="8188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9461DD-C5A0-0643-AEAE-ABA9667D4B13}"/>
                </a:ext>
              </a:extLst>
            </p:cNvPr>
            <p:cNvSpPr txBox="1"/>
            <p:nvPr/>
          </p:nvSpPr>
          <p:spPr>
            <a:xfrm>
              <a:off x="2152831" y="2766003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91A5D0-8520-144A-BCAE-B26294E1219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27" y="2408825"/>
              <a:ext cx="844" cy="4101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DD573C-3B00-7F43-AB26-2125F8A4FDE0}"/>
              </a:ext>
            </a:extLst>
          </p:cNvPr>
          <p:cNvGrpSpPr/>
          <p:nvPr/>
        </p:nvGrpSpPr>
        <p:grpSpPr>
          <a:xfrm>
            <a:off x="1974664" y="4084491"/>
            <a:ext cx="553357" cy="461665"/>
            <a:chOff x="-711483" y="3553537"/>
            <a:chExt cx="553357" cy="46166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4616AA-3E43-7D4D-8517-E2303CCFD07F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0B4F9D-B08B-4B49-915B-2536516EE0BA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6D3ACF-D7B9-5B44-8D08-BAEE8675FD33}"/>
              </a:ext>
            </a:extLst>
          </p:cNvPr>
          <p:cNvGrpSpPr/>
          <p:nvPr/>
        </p:nvGrpSpPr>
        <p:grpSpPr>
          <a:xfrm>
            <a:off x="2320923" y="2982133"/>
            <a:ext cx="345786" cy="1567590"/>
            <a:chOff x="2152831" y="1660078"/>
            <a:chExt cx="345786" cy="156759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CEB7D-FB8B-7B42-8A21-89C4E83D4BDC}"/>
                </a:ext>
              </a:extLst>
            </p:cNvPr>
            <p:cNvSpPr txBox="1"/>
            <p:nvPr/>
          </p:nvSpPr>
          <p:spPr>
            <a:xfrm>
              <a:off x="2152831" y="2766003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A1B626-A515-C943-90B6-6570506F41E7}"/>
                </a:ext>
              </a:extLst>
            </p:cNvPr>
            <p:cNvCxnSpPr>
              <a:cxnSpLocks/>
            </p:cNvCxnSpPr>
            <p:nvPr/>
          </p:nvCxnSpPr>
          <p:spPr>
            <a:xfrm>
              <a:off x="2334981" y="1660078"/>
              <a:ext cx="4190" cy="11588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BECAA3-75F1-6D41-AEE8-177AD7BEEA71}"/>
              </a:ext>
            </a:extLst>
          </p:cNvPr>
          <p:cNvGrpSpPr/>
          <p:nvPr/>
        </p:nvGrpSpPr>
        <p:grpSpPr>
          <a:xfrm>
            <a:off x="2331137" y="4713488"/>
            <a:ext cx="553357" cy="461665"/>
            <a:chOff x="-711483" y="3553537"/>
            <a:chExt cx="553357" cy="46166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77E070-E4D9-C342-97F0-95F421338220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7F4398-F725-1844-AF57-379488F8DB8C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8F6E12-7C11-CE4D-9261-711CD4CE5067}"/>
              </a:ext>
            </a:extLst>
          </p:cNvPr>
          <p:cNvGrpSpPr/>
          <p:nvPr/>
        </p:nvGrpSpPr>
        <p:grpSpPr>
          <a:xfrm>
            <a:off x="2688528" y="2965899"/>
            <a:ext cx="345786" cy="2196845"/>
            <a:chOff x="2219553" y="1042087"/>
            <a:chExt cx="345786" cy="219684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AE17D9-38FF-D540-BEA0-8580E3E4014E}"/>
                </a:ext>
              </a:extLst>
            </p:cNvPr>
            <p:cNvSpPr txBox="1"/>
            <p:nvPr/>
          </p:nvSpPr>
          <p:spPr>
            <a:xfrm>
              <a:off x="2219553" y="2777267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ED2EE3-D793-0E4A-9DA3-1F5892675357}"/>
                </a:ext>
              </a:extLst>
            </p:cNvPr>
            <p:cNvCxnSpPr>
              <a:cxnSpLocks/>
            </p:cNvCxnSpPr>
            <p:nvPr/>
          </p:nvCxnSpPr>
          <p:spPr>
            <a:xfrm>
              <a:off x="2392585" y="1042087"/>
              <a:ext cx="13447" cy="18392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4DE3111-C082-BB41-AFA7-36DA71753015}"/>
              </a:ext>
            </a:extLst>
          </p:cNvPr>
          <p:cNvSpPr txBox="1"/>
          <p:nvPr/>
        </p:nvSpPr>
        <p:spPr>
          <a:xfrm>
            <a:off x="1799601" y="4396298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49893B-84C8-5E41-8CCE-853DC646969F}"/>
              </a:ext>
            </a:extLst>
          </p:cNvPr>
          <p:cNvSpPr txBox="1"/>
          <p:nvPr/>
        </p:nvSpPr>
        <p:spPr>
          <a:xfrm>
            <a:off x="2173047" y="504911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C3517-05DD-734C-8037-3D1CD2105B32}"/>
              </a:ext>
            </a:extLst>
          </p:cNvPr>
          <p:cNvGrpSpPr/>
          <p:nvPr/>
        </p:nvGrpSpPr>
        <p:grpSpPr>
          <a:xfrm>
            <a:off x="2721510" y="5409565"/>
            <a:ext cx="553357" cy="461665"/>
            <a:chOff x="-711483" y="3553537"/>
            <a:chExt cx="553357" cy="46166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D35F9C-2DA5-BC41-A27E-D3CFD94FF0AA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3F4450-6206-6945-8B8B-B1A698BEA547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3380E-6550-C2C4-B5C1-90B56BC2E199}"/>
              </a:ext>
            </a:extLst>
          </p:cNvPr>
          <p:cNvGrpSpPr/>
          <p:nvPr/>
        </p:nvGrpSpPr>
        <p:grpSpPr>
          <a:xfrm>
            <a:off x="6139299" y="658369"/>
            <a:ext cx="5823009" cy="6059004"/>
            <a:chOff x="6139299" y="658369"/>
            <a:chExt cx="5823009" cy="605900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E7D3607-5144-C740-A9C3-8BB4B91C44F4}"/>
                </a:ext>
              </a:extLst>
            </p:cNvPr>
            <p:cNvSpPr/>
            <p:nvPr/>
          </p:nvSpPr>
          <p:spPr>
            <a:xfrm>
              <a:off x="6139299" y="658369"/>
              <a:ext cx="5780592" cy="6028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FE46C3-30B5-AE4F-A704-DFF1720FCF37}"/>
                </a:ext>
              </a:extLst>
            </p:cNvPr>
            <p:cNvSpPr txBox="1"/>
            <p:nvPr/>
          </p:nvSpPr>
          <p:spPr>
            <a:xfrm>
              <a:off x="7562202" y="1452312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375715-2E95-3148-BBFE-A586F6A5C99E}"/>
                </a:ext>
              </a:extLst>
            </p:cNvPr>
            <p:cNvSpPr txBox="1"/>
            <p:nvPr/>
          </p:nvSpPr>
          <p:spPr>
            <a:xfrm>
              <a:off x="7374929" y="2291554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11469-8C36-A449-900D-5A746E6D1A88}"/>
                </a:ext>
              </a:extLst>
            </p:cNvPr>
            <p:cNvGrpSpPr/>
            <p:nvPr/>
          </p:nvGrpSpPr>
          <p:grpSpPr>
            <a:xfrm>
              <a:off x="7525032" y="2634588"/>
              <a:ext cx="553357" cy="461665"/>
              <a:chOff x="-711483" y="3553537"/>
              <a:chExt cx="553357" cy="461665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42E3165-80CA-5441-BE47-304B29EB8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B24DB6-6F20-3647-A38B-3BDB46B0F0F6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8D8C965-8143-3E43-A4F3-8AED59CB5272}"/>
                </a:ext>
              </a:extLst>
            </p:cNvPr>
            <p:cNvGrpSpPr/>
            <p:nvPr/>
          </p:nvGrpSpPr>
          <p:grpSpPr>
            <a:xfrm>
              <a:off x="6925629" y="793458"/>
              <a:ext cx="3430747" cy="1608853"/>
              <a:chOff x="6925629" y="793458"/>
              <a:chExt cx="3430747" cy="1608853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AB02AE-0E6C-1747-B177-398A53277C0B}"/>
                  </a:ext>
                </a:extLst>
              </p:cNvPr>
              <p:cNvSpPr txBox="1"/>
              <p:nvPr/>
            </p:nvSpPr>
            <p:spPr>
              <a:xfrm>
                <a:off x="7562203" y="1915421"/>
                <a:ext cx="1475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1 1 0 0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D6558B-4576-BA40-8BF8-906140AD2B98}"/>
                  </a:ext>
                </a:extLst>
              </p:cNvPr>
              <p:cNvSpPr txBox="1"/>
              <p:nvPr/>
            </p:nvSpPr>
            <p:spPr>
              <a:xfrm>
                <a:off x="7008845" y="1940646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10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8457A1-B2A7-C64B-9BA3-BBBD372BEA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203" y="1940646"/>
                <a:ext cx="1347578" cy="7919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6F1233C-39FD-F64E-86CF-FD2EC7A41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203" y="1948567"/>
                <a:ext cx="0" cy="346497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0E764EE-6FCA-FB4C-BA6E-76683C3D7C65}"/>
                  </a:ext>
                </a:extLst>
              </p:cNvPr>
              <p:cNvSpPr txBox="1"/>
              <p:nvPr/>
            </p:nvSpPr>
            <p:spPr>
              <a:xfrm>
                <a:off x="6925629" y="793458"/>
                <a:ext cx="34307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50000"/>
                      </a:schemeClr>
                    </a:solidFill>
                  </a:rPr>
                  <a:t>Consider 12/2 = 6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15F707-5154-C648-81D1-61540B46935B}"/>
                </a:ext>
              </a:extLst>
            </p:cNvPr>
            <p:cNvSpPr txBox="1"/>
            <p:nvPr/>
          </p:nvSpPr>
          <p:spPr>
            <a:xfrm>
              <a:off x="7882259" y="1443460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60724D4-C87F-7D4C-9F2A-688B2BF9A4E3}"/>
                </a:ext>
              </a:extLst>
            </p:cNvPr>
            <p:cNvSpPr txBox="1"/>
            <p:nvPr/>
          </p:nvSpPr>
          <p:spPr>
            <a:xfrm>
              <a:off x="7382600" y="2919758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128F46-301D-F343-89D7-9064054C6A4A}"/>
                </a:ext>
              </a:extLst>
            </p:cNvPr>
            <p:cNvSpPr txBox="1"/>
            <p:nvPr/>
          </p:nvSpPr>
          <p:spPr>
            <a:xfrm>
              <a:off x="8251271" y="1452529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B8F45D-4BA9-684D-BE73-B4C307C7B180}"/>
                </a:ext>
              </a:extLst>
            </p:cNvPr>
            <p:cNvSpPr txBox="1"/>
            <p:nvPr/>
          </p:nvSpPr>
          <p:spPr>
            <a:xfrm>
              <a:off x="8651487" y="1448608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EEFD1C-EC70-DE4E-81DC-8748F27F402F}"/>
                </a:ext>
              </a:extLst>
            </p:cNvPr>
            <p:cNvGrpSpPr/>
            <p:nvPr/>
          </p:nvGrpSpPr>
          <p:grpSpPr>
            <a:xfrm>
              <a:off x="7914753" y="2274009"/>
              <a:ext cx="345786" cy="818843"/>
              <a:chOff x="2152831" y="2408825"/>
              <a:chExt cx="345786" cy="81884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F2CBE94-6484-F64A-9190-EFDB2030E4C9}"/>
                  </a:ext>
                </a:extLst>
              </p:cNvPr>
              <p:cNvSpPr txBox="1"/>
              <p:nvPr/>
            </p:nvSpPr>
            <p:spPr>
              <a:xfrm>
                <a:off x="2152831" y="2766003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2C28D02-5BA7-0343-A4A8-31C5A2639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27" y="2408825"/>
                <a:ext cx="844" cy="41012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CEEDDCA-6860-3649-8786-6BC47588EAB8}"/>
                </a:ext>
              </a:extLst>
            </p:cNvPr>
            <p:cNvGrpSpPr/>
            <p:nvPr/>
          </p:nvGrpSpPr>
          <p:grpSpPr>
            <a:xfrm>
              <a:off x="7943272" y="3344624"/>
              <a:ext cx="553357" cy="461665"/>
              <a:chOff x="-711483" y="3553537"/>
              <a:chExt cx="553357" cy="4616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961375-B964-0140-8EC6-54A1A3A8D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E33A9E-A191-964F-B95D-35BD3646BD3D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79B872B-8C61-D043-987A-25EDC1B8A692}"/>
                </a:ext>
              </a:extLst>
            </p:cNvPr>
            <p:cNvGrpSpPr/>
            <p:nvPr/>
          </p:nvGrpSpPr>
          <p:grpSpPr>
            <a:xfrm>
              <a:off x="8289531" y="2242266"/>
              <a:ext cx="345786" cy="1567590"/>
              <a:chOff x="2152831" y="1660078"/>
              <a:chExt cx="345786" cy="156759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C56CD6-F7AB-2A4A-A82D-59108AC75AED}"/>
                  </a:ext>
                </a:extLst>
              </p:cNvPr>
              <p:cNvSpPr txBox="1"/>
              <p:nvPr/>
            </p:nvSpPr>
            <p:spPr>
              <a:xfrm>
                <a:off x="2152831" y="2766003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3F8B08B-BFC6-754D-92B5-C79C9E7C6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4981" y="1660078"/>
                <a:ext cx="4190" cy="115887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F47EEAD-1909-C142-B499-D6C5E552AF70}"/>
                </a:ext>
              </a:extLst>
            </p:cNvPr>
            <p:cNvGrpSpPr/>
            <p:nvPr/>
          </p:nvGrpSpPr>
          <p:grpSpPr>
            <a:xfrm>
              <a:off x="8299745" y="3973621"/>
              <a:ext cx="553357" cy="461665"/>
              <a:chOff x="-711483" y="3553537"/>
              <a:chExt cx="553357" cy="46166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F91BB7F-B617-8648-85C6-6B95FEC4D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1629879-0E2E-434D-801D-C5796FCFD045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63A52AD-D9BD-3B46-B0D3-37CD003F9877}"/>
                </a:ext>
              </a:extLst>
            </p:cNvPr>
            <p:cNvGrpSpPr/>
            <p:nvPr/>
          </p:nvGrpSpPr>
          <p:grpSpPr>
            <a:xfrm>
              <a:off x="8657136" y="2226032"/>
              <a:ext cx="345786" cy="2196845"/>
              <a:chOff x="2219553" y="1042087"/>
              <a:chExt cx="345786" cy="219684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857216-E477-414E-B4B0-412B253DD4C2}"/>
                  </a:ext>
                </a:extLst>
              </p:cNvPr>
              <p:cNvSpPr txBox="1"/>
              <p:nvPr/>
            </p:nvSpPr>
            <p:spPr>
              <a:xfrm>
                <a:off x="2219553" y="2777267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A8D22FE-C720-1C48-A826-EB2423D0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2585" y="1042087"/>
                <a:ext cx="13447" cy="183924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A36E84-F557-1A43-9C8D-E8C2801C0A7D}"/>
                </a:ext>
              </a:extLst>
            </p:cNvPr>
            <p:cNvSpPr txBox="1"/>
            <p:nvPr/>
          </p:nvSpPr>
          <p:spPr>
            <a:xfrm>
              <a:off x="7758620" y="3644266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A0DDE4D-5F88-2942-BD13-078873A6287C}"/>
                </a:ext>
              </a:extLst>
            </p:cNvPr>
            <p:cNvSpPr txBox="1"/>
            <p:nvPr/>
          </p:nvSpPr>
          <p:spPr>
            <a:xfrm>
              <a:off x="8505773" y="428931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F15CD5B-966C-0141-9885-6BAB1E419D31}"/>
                </a:ext>
              </a:extLst>
            </p:cNvPr>
            <p:cNvGrpSpPr/>
            <p:nvPr/>
          </p:nvGrpSpPr>
          <p:grpSpPr>
            <a:xfrm>
              <a:off x="8690118" y="4669698"/>
              <a:ext cx="553357" cy="461665"/>
              <a:chOff x="-711483" y="3553537"/>
              <a:chExt cx="553357" cy="461665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F56435F-C525-AF4D-A41F-03CA5F196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6BF4A3-F917-5148-ACA0-F38A9FD37BFA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5C004C-2C49-B64F-A5ED-107B037C8C04}"/>
                </a:ext>
              </a:extLst>
            </p:cNvPr>
            <p:cNvSpPr/>
            <p:nvPr/>
          </p:nvSpPr>
          <p:spPr>
            <a:xfrm>
              <a:off x="6959548" y="5681995"/>
              <a:ext cx="14750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1 1 0 0</a:t>
              </a:r>
              <a:endParaRPr 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19AC3E-E845-1443-AAAF-CDAA1C019233}"/>
                </a:ext>
              </a:extLst>
            </p:cNvPr>
            <p:cNvSpPr txBox="1"/>
            <p:nvPr/>
          </p:nvSpPr>
          <p:spPr>
            <a:xfrm>
              <a:off x="6831416" y="5035949"/>
              <a:ext cx="466025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Since we are dividing by a power of two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we can shift right by 1 (</a:t>
              </a:r>
              <a:r>
                <a:rPr lang="en-US" dirty="0">
                  <a:solidFill>
                    <a:srgbClr val="FF0000"/>
                  </a:solidFill>
                </a:rPr>
                <a:t>zero insert </a:t>
              </a:r>
              <a:r>
                <a:rPr lang="en-US" dirty="0">
                  <a:solidFill>
                    <a:schemeClr val="tx2"/>
                  </a:solidFill>
                </a:rPr>
                <a:t>at MSB) 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E25E851-9549-9C46-830D-AABD29D9A3E5}"/>
                </a:ext>
              </a:extLst>
            </p:cNvPr>
            <p:cNvSpPr/>
            <p:nvPr/>
          </p:nvSpPr>
          <p:spPr>
            <a:xfrm>
              <a:off x="7041463" y="6255708"/>
              <a:ext cx="14750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42026E5-0EB3-CD49-9220-E9DBC687BB8C}"/>
                </a:ext>
              </a:extLst>
            </p:cNvPr>
            <p:cNvGrpSpPr/>
            <p:nvPr/>
          </p:nvGrpSpPr>
          <p:grpSpPr>
            <a:xfrm>
              <a:off x="7213153" y="6018906"/>
              <a:ext cx="1005797" cy="370651"/>
              <a:chOff x="1731385" y="4680656"/>
              <a:chExt cx="1005797" cy="370651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F867060-47EC-074D-9567-27A6FFC7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2382" y="4680656"/>
                <a:ext cx="244800" cy="35424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4E18003-551B-B647-9CDD-3F4F08F20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4909" y="4680656"/>
                <a:ext cx="244800" cy="34328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2444063-BABA-304B-B3FE-E99452F4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385" y="4680656"/>
                <a:ext cx="290851" cy="37065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A002E31-92F8-5647-9A78-B3D81C632731}"/>
                </a:ext>
              </a:extLst>
            </p:cNvPr>
            <p:cNvGrpSpPr/>
            <p:nvPr/>
          </p:nvGrpSpPr>
          <p:grpSpPr>
            <a:xfrm>
              <a:off x="8282032" y="6005221"/>
              <a:ext cx="3680276" cy="681374"/>
              <a:chOff x="8282032" y="6005221"/>
              <a:chExt cx="3680276" cy="68137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5F29ABD-AD60-3948-B3ED-4115BB301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2032" y="6005221"/>
                <a:ext cx="961443" cy="430085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390979-F0CE-F84B-8D1C-8C867DC99ECB}"/>
                  </a:ext>
                </a:extLst>
              </p:cNvPr>
              <p:cNvSpPr/>
              <p:nvPr/>
            </p:nvSpPr>
            <p:spPr>
              <a:xfrm>
                <a:off x="9161541" y="6286485"/>
                <a:ext cx="2800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3744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drop (bit bucket)</a:t>
                </a:r>
                <a:endParaRPr lang="en-US" sz="2400" dirty="0">
                  <a:solidFill>
                    <a:srgbClr val="F3744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552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2228DBF-E6CB-206C-EA0F-2EC1258A9F8B}"/>
              </a:ext>
            </a:extLst>
          </p:cNvPr>
          <p:cNvSpPr/>
          <p:nvPr/>
        </p:nvSpPr>
        <p:spPr>
          <a:xfrm>
            <a:off x="3259662" y="4376979"/>
            <a:ext cx="5820020" cy="2385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974D43-BD5C-D94F-88A7-BC5097F359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9217" y="2784956"/>
            <a:ext cx="10717441" cy="14371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i="1" dirty="0">
                <a:solidFill>
                  <a:schemeClr val="accent5"/>
                </a:solidFill>
              </a:rPr>
              <a:t>“Binary Point,” </a:t>
            </a:r>
            <a:r>
              <a:rPr lang="en-US" sz="2000" dirty="0"/>
              <a:t>like </a:t>
            </a:r>
            <a:r>
              <a:rPr lang="en-US" sz="2000" b="1" i="1" dirty="0">
                <a:solidFill>
                  <a:schemeClr val="accent3"/>
                </a:solidFill>
              </a:rPr>
              <a:t>decimal point</a:t>
            </a:r>
            <a:r>
              <a:rPr lang="en-US" sz="2000" dirty="0"/>
              <a:t>, signifies boundary between integer and fractional parts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Bits to right of “binary point” </a:t>
            </a:r>
            <a:r>
              <a:rPr lang="en-US" sz="2000" dirty="0"/>
              <a:t>represent </a:t>
            </a:r>
            <a:r>
              <a:rPr lang="en-US" sz="2000" dirty="0">
                <a:solidFill>
                  <a:schemeClr val="accent5"/>
                </a:solidFill>
              </a:rPr>
              <a:t>fractional powers of 2</a:t>
            </a:r>
          </a:p>
          <a:p>
            <a:r>
              <a:rPr lang="en-US" sz="2000" u="sng" dirty="0"/>
              <a:t>Example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	</a:t>
            </a:r>
            <a:r>
              <a:rPr lang="en-US" sz="2000" dirty="0">
                <a:cs typeface="Calibri" panose="020F0502020204030204" pitchFamily="34" charset="0"/>
              </a:rPr>
              <a:t>10.1010</a:t>
            </a:r>
            <a:r>
              <a:rPr lang="en-US" sz="2000" baseline="-25000" dirty="0">
                <a:cs typeface="Calibri" panose="020F0502020204030204" pitchFamily="34" charset="0"/>
              </a:rPr>
              <a:t>2</a:t>
            </a:r>
            <a:r>
              <a:rPr lang="en-US" sz="2000" dirty="0">
                <a:cs typeface="Calibri" panose="020F0502020204030204" pitchFamily="34" charset="0"/>
              </a:rPr>
              <a:t> = 1×2</a:t>
            </a:r>
            <a:r>
              <a:rPr lang="en-US" sz="2000" baseline="30000" dirty="0">
                <a:cs typeface="Calibri" panose="020F0502020204030204" pitchFamily="34" charset="0"/>
              </a:rPr>
              <a:t>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-3</a:t>
            </a:r>
            <a:r>
              <a:rPr lang="en-US" sz="2000" dirty="0">
                <a:cs typeface="Calibri" panose="020F0502020204030204" pitchFamily="34" charset="0"/>
              </a:rPr>
              <a:t> = 2.625</a:t>
            </a:r>
            <a:r>
              <a:rPr lang="en-US" sz="2000" baseline="-25000" dirty="0">
                <a:cs typeface="Calibri" panose="020F0502020204030204" pitchFamily="34" charset="0"/>
              </a:rPr>
              <a:t>10</a:t>
            </a:r>
            <a:endParaRPr lang="en-US" sz="2000" dirty="0"/>
          </a:p>
          <a:p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95F52-24D1-4F49-8825-46FAE705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4" y="251486"/>
            <a:ext cx="5417906" cy="484461"/>
          </a:xfrm>
        </p:spPr>
        <p:txBody>
          <a:bodyPr/>
          <a:lstStyle/>
          <a:p>
            <a:r>
              <a:rPr lang="en-US" dirty="0"/>
              <a:t>Fractional Binary Numbers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6955724-6A49-854A-8481-45593F377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91366"/>
              </p:ext>
            </p:extLst>
          </p:nvPr>
        </p:nvGraphicFramePr>
        <p:xfrm>
          <a:off x="1496046" y="735947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4D697CE-184F-2646-B328-1A6D749C2F8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46A18D-1A56-6C81-AF44-4AC410C5989C}"/>
              </a:ext>
            </a:extLst>
          </p:cNvPr>
          <p:cNvGrpSpPr/>
          <p:nvPr/>
        </p:nvGrpSpPr>
        <p:grpSpPr>
          <a:xfrm>
            <a:off x="5326016" y="1094643"/>
            <a:ext cx="5963401" cy="1233327"/>
            <a:chOff x="2789851" y="2091470"/>
            <a:chExt cx="5963401" cy="123332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932D8E-FA62-F5DE-8163-FB8A29AA92EB}"/>
                </a:ext>
              </a:extLst>
            </p:cNvPr>
            <p:cNvSpPr txBox="1"/>
            <p:nvPr/>
          </p:nvSpPr>
          <p:spPr>
            <a:xfrm>
              <a:off x="279092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9DA10D-C4A2-8FA2-1D40-91D86B7CE054}"/>
                </a:ext>
              </a:extLst>
            </p:cNvPr>
            <p:cNvSpPr txBox="1"/>
            <p:nvPr/>
          </p:nvSpPr>
          <p:spPr>
            <a:xfrm>
              <a:off x="3155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46FACB-DEAB-1283-4655-A1D4C64C194A}"/>
                </a:ext>
              </a:extLst>
            </p:cNvPr>
            <p:cNvSpPr txBox="1"/>
            <p:nvPr/>
          </p:nvSpPr>
          <p:spPr>
            <a:xfrm>
              <a:off x="35241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6046E2-574E-B17B-C5C1-FAE49CB5DEC3}"/>
                </a:ext>
              </a:extLst>
            </p:cNvPr>
            <p:cNvSpPr txBox="1"/>
            <p:nvPr/>
          </p:nvSpPr>
          <p:spPr>
            <a:xfrm>
              <a:off x="3888432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FA850F-F82B-8B5E-C53A-8577EEB1193E}"/>
                </a:ext>
              </a:extLst>
            </p:cNvPr>
            <p:cNvSpPr txBox="1"/>
            <p:nvPr/>
          </p:nvSpPr>
          <p:spPr>
            <a:xfrm>
              <a:off x="42526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2E327E-5CD8-3C4D-19E4-902B65BE33C9}"/>
                </a:ext>
              </a:extLst>
            </p:cNvPr>
            <p:cNvSpPr txBox="1"/>
            <p:nvPr/>
          </p:nvSpPr>
          <p:spPr>
            <a:xfrm>
              <a:off x="4612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A0D00A-108E-B4D3-60AC-A136B5DA0884}"/>
                </a:ext>
              </a:extLst>
            </p:cNvPr>
            <p:cNvSpPr txBox="1"/>
            <p:nvPr/>
          </p:nvSpPr>
          <p:spPr>
            <a:xfrm>
              <a:off x="4985944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C3B318-1834-B284-63E2-1407D2E3F05A}"/>
                </a:ext>
              </a:extLst>
            </p:cNvPr>
            <p:cNvSpPr txBox="1"/>
            <p:nvPr/>
          </p:nvSpPr>
          <p:spPr>
            <a:xfrm>
              <a:off x="5365511" y="2097053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203932-F9CD-3B2E-4CCF-9F4D1D8B8E86}"/>
                </a:ext>
              </a:extLst>
            </p:cNvPr>
            <p:cNvSpPr txBox="1"/>
            <p:nvPr/>
          </p:nvSpPr>
          <p:spPr>
            <a:xfrm>
              <a:off x="5739285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D1E4A5-8CA6-9418-1E5B-0D958916CEB2}"/>
                </a:ext>
              </a:extLst>
            </p:cNvPr>
            <p:cNvSpPr txBox="1"/>
            <p:nvPr/>
          </p:nvSpPr>
          <p:spPr>
            <a:xfrm>
              <a:off x="6114824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08078-6F55-7692-7CF3-945B4697050F}"/>
                </a:ext>
              </a:extLst>
            </p:cNvPr>
            <p:cNvSpPr txBox="1"/>
            <p:nvPr/>
          </p:nvSpPr>
          <p:spPr>
            <a:xfrm>
              <a:off x="6490363" y="2093929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DCFDAA-7B42-2A96-6A6E-72A05EF283D4}"/>
                </a:ext>
              </a:extLst>
            </p:cNvPr>
            <p:cNvSpPr txBox="1"/>
            <p:nvPr/>
          </p:nvSpPr>
          <p:spPr>
            <a:xfrm>
              <a:off x="6872429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EA7203-7AA2-F4E3-2BA3-22066BD59110}"/>
                </a:ext>
              </a:extLst>
            </p:cNvPr>
            <p:cNvSpPr txBox="1"/>
            <p:nvPr/>
          </p:nvSpPr>
          <p:spPr>
            <a:xfrm>
              <a:off x="7248951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03EA3A-9FDE-3155-149F-94B467AEA9ED}"/>
                </a:ext>
              </a:extLst>
            </p:cNvPr>
            <p:cNvSpPr txBox="1"/>
            <p:nvPr/>
          </p:nvSpPr>
          <p:spPr>
            <a:xfrm>
              <a:off x="7608439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33D6BB-2DA2-1B20-2BAC-C6CC7965E24E}"/>
                </a:ext>
              </a:extLst>
            </p:cNvPr>
            <p:cNvSpPr txBox="1"/>
            <p:nvPr/>
          </p:nvSpPr>
          <p:spPr>
            <a:xfrm>
              <a:off x="7982213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DC52E6-B476-ED7F-0E88-CDAF6E5956AA}"/>
                </a:ext>
              </a:extLst>
            </p:cNvPr>
            <p:cNvSpPr txBox="1"/>
            <p:nvPr/>
          </p:nvSpPr>
          <p:spPr>
            <a:xfrm>
              <a:off x="3507744" y="2895709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integer part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BC305A-A49A-8540-830A-6DF786B5570B}"/>
                </a:ext>
              </a:extLst>
            </p:cNvPr>
            <p:cNvSpPr txBox="1"/>
            <p:nvPr/>
          </p:nvSpPr>
          <p:spPr>
            <a:xfrm>
              <a:off x="6612906" y="286843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fractional part</a:t>
              </a:r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DED52B21-E0A6-EA87-42CC-66C805F21BAD}"/>
                </a:ext>
              </a:extLst>
            </p:cNvPr>
            <p:cNvSpPr/>
            <p:nvPr/>
          </p:nvSpPr>
          <p:spPr>
            <a:xfrm rot="16200000">
              <a:off x="4059224" y="12661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9587FF-BD29-576D-75F7-9A2E9CF80176}"/>
                </a:ext>
              </a:extLst>
            </p:cNvPr>
            <p:cNvSpPr txBox="1"/>
            <p:nvPr/>
          </p:nvSpPr>
          <p:spPr>
            <a:xfrm>
              <a:off x="8355987" y="2091470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65514367-D15E-4AE5-7BAD-37E5955E698A}"/>
                </a:ext>
              </a:extLst>
            </p:cNvPr>
            <p:cNvSpPr/>
            <p:nvPr/>
          </p:nvSpPr>
          <p:spPr>
            <a:xfrm rot="16200000">
              <a:off x="7046202" y="12735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572B9B-083E-87E4-5C15-48A4D23DDEBC}"/>
                </a:ext>
              </a:extLst>
            </p:cNvPr>
            <p:cNvSpPr txBox="1"/>
            <p:nvPr/>
          </p:nvSpPr>
          <p:spPr>
            <a:xfrm>
              <a:off x="5191476" y="2955465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radix point</a:t>
              </a:r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B3FF80DB-D7FD-B2BE-7436-83B1621DFE8B}"/>
                </a:ext>
              </a:extLst>
            </p:cNvPr>
            <p:cNvSpPr/>
            <p:nvPr/>
          </p:nvSpPr>
          <p:spPr>
            <a:xfrm>
              <a:off x="5695473" y="2761752"/>
              <a:ext cx="139588" cy="31862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5EDB86-CEB5-E4FF-7D28-58F166047632}"/>
              </a:ext>
            </a:extLst>
          </p:cNvPr>
          <p:cNvGrpSpPr>
            <a:grpSpLocks/>
          </p:cNvGrpSpPr>
          <p:nvPr/>
        </p:nvGrpSpPr>
        <p:grpSpPr bwMode="auto">
          <a:xfrm>
            <a:off x="4402662" y="4193924"/>
            <a:ext cx="3554412" cy="1592265"/>
            <a:chOff x="1584" y="1048"/>
            <a:chExt cx="2239" cy="1003"/>
          </a:xfrm>
        </p:grpSpPr>
        <p:sp>
          <p:nvSpPr>
            <p:cNvPr id="65" name="Text Box 5">
              <a:extLst>
                <a:ext uri="{FF2B5EF4-FFF2-40B4-BE49-F238E27FC236}">
                  <a16:creationId xmlns:a16="http://schemas.microsoft.com/office/drawing/2014/main" id="{F1635CCF-B166-C5A3-AFE4-676B157D2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" y="1048"/>
              <a:ext cx="1147" cy="4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sz="4400" b="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xx.yyyy</a:t>
              </a:r>
              <a:endParaRPr lang="en-US" sz="4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14C0407-4672-366F-2A3A-C2BBAE50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488"/>
              <a:ext cx="336" cy="192"/>
            </a:xfrm>
            <a:custGeom>
              <a:avLst/>
              <a:gdLst>
                <a:gd name="T0" fmla="*/ 336 w 336"/>
                <a:gd name="T1" fmla="*/ 0 h 192"/>
                <a:gd name="T2" fmla="*/ 192 w 336"/>
                <a:gd name="T3" fmla="*/ 144 h 192"/>
                <a:gd name="T4" fmla="*/ 0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336" y="0"/>
                  </a:moveTo>
                  <a:cubicBezTo>
                    <a:pt x="292" y="56"/>
                    <a:pt x="248" y="112"/>
                    <a:pt x="192" y="144"/>
                  </a:cubicBezTo>
                  <a:cubicBezTo>
                    <a:pt x="136" y="176"/>
                    <a:pt x="68" y="184"/>
                    <a:pt x="0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D118D94-FA52-4247-3158-8E6DE02A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536"/>
              <a:ext cx="96" cy="240"/>
            </a:xfrm>
            <a:custGeom>
              <a:avLst/>
              <a:gdLst>
                <a:gd name="T0" fmla="*/ 0 w 96"/>
                <a:gd name="T1" fmla="*/ 0 h 240"/>
                <a:gd name="T2" fmla="*/ 48 w 96"/>
                <a:gd name="T3" fmla="*/ 144 h 240"/>
                <a:gd name="T4" fmla="*/ 96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0" y="0"/>
                  </a:moveTo>
                  <a:cubicBezTo>
                    <a:pt x="16" y="52"/>
                    <a:pt x="32" y="104"/>
                    <a:pt x="48" y="144"/>
                  </a:cubicBezTo>
                  <a:cubicBezTo>
                    <a:pt x="64" y="184"/>
                    <a:pt x="80" y="212"/>
                    <a:pt x="96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3F1C35-0CCA-4DA8-4AB9-AD0758C2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536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96 w 288"/>
                <a:gd name="T3" fmla="*/ 144 h 240"/>
                <a:gd name="T4" fmla="*/ 288 w 288"/>
                <a:gd name="T5" fmla="*/ 240 h 240"/>
                <a:gd name="T6" fmla="*/ 0 60000 65536"/>
                <a:gd name="T7" fmla="*/ 0 60000 65536"/>
                <a:gd name="T8" fmla="*/ 0 60000 65536"/>
                <a:gd name="T9" fmla="*/ 0 w 288"/>
                <a:gd name="T10" fmla="*/ 0 h 240"/>
                <a:gd name="T11" fmla="*/ 288 w 28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40">
                  <a:moveTo>
                    <a:pt x="0" y="0"/>
                  </a:moveTo>
                  <a:cubicBezTo>
                    <a:pt x="24" y="52"/>
                    <a:pt x="48" y="104"/>
                    <a:pt x="96" y="144"/>
                  </a:cubicBezTo>
                  <a:cubicBezTo>
                    <a:pt x="144" y="184"/>
                    <a:pt x="216" y="212"/>
                    <a:pt x="288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F7A900D-6190-8FC4-F88A-2D2F0D76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536"/>
              <a:ext cx="384" cy="192"/>
            </a:xfrm>
            <a:custGeom>
              <a:avLst/>
              <a:gdLst>
                <a:gd name="T0" fmla="*/ 0 w 384"/>
                <a:gd name="T1" fmla="*/ 0 h 192"/>
                <a:gd name="T2" fmla="*/ 144 w 384"/>
                <a:gd name="T3" fmla="*/ 96 h 192"/>
                <a:gd name="T4" fmla="*/ 384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0" y="0"/>
                  </a:moveTo>
                  <a:cubicBezTo>
                    <a:pt x="40" y="32"/>
                    <a:pt x="80" y="64"/>
                    <a:pt x="144" y="96"/>
                  </a:cubicBezTo>
                  <a:cubicBezTo>
                    <a:pt x="208" y="128"/>
                    <a:pt x="344" y="176"/>
                    <a:pt x="384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BFDCEAC-048C-5B82-AD9E-51469F8E1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1488"/>
              <a:ext cx="96" cy="240"/>
            </a:xfrm>
            <a:custGeom>
              <a:avLst/>
              <a:gdLst>
                <a:gd name="T0" fmla="*/ 96 w 96"/>
                <a:gd name="T1" fmla="*/ 0 h 240"/>
                <a:gd name="T2" fmla="*/ 48 w 96"/>
                <a:gd name="T3" fmla="*/ 144 h 240"/>
                <a:gd name="T4" fmla="*/ 0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96" y="0"/>
                  </a:moveTo>
                  <a:cubicBezTo>
                    <a:pt x="80" y="52"/>
                    <a:pt x="64" y="104"/>
                    <a:pt x="48" y="144"/>
                  </a:cubicBezTo>
                  <a:cubicBezTo>
                    <a:pt x="32" y="184"/>
                    <a:pt x="16" y="212"/>
                    <a:pt x="0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989C09F-D190-938F-CC4E-4E00000A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536"/>
              <a:ext cx="48" cy="144"/>
            </a:xfrm>
            <a:custGeom>
              <a:avLst/>
              <a:gdLst>
                <a:gd name="T0" fmla="*/ 48 w 48"/>
                <a:gd name="T1" fmla="*/ 0 h 144"/>
                <a:gd name="T2" fmla="*/ 0 w 48"/>
                <a:gd name="T3" fmla="*/ 144 h 144"/>
                <a:gd name="T4" fmla="*/ 0 60000 65536"/>
                <a:gd name="T5" fmla="*/ 0 60000 65536"/>
                <a:gd name="T6" fmla="*/ 0 w 48"/>
                <a:gd name="T7" fmla="*/ 0 h 144"/>
                <a:gd name="T8" fmla="*/ 48 w 48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2" name="Text Box 12">
              <a:extLst>
                <a:ext uri="{FF2B5EF4-FFF2-40B4-BE49-F238E27FC236}">
                  <a16:creationId xmlns:a16="http://schemas.microsoft.com/office/drawing/2014/main" id="{4BA63A7B-8502-2938-9445-28D18F009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616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 Box 13">
              <a:extLst>
                <a:ext uri="{FF2B5EF4-FFF2-40B4-BE49-F238E27FC236}">
                  <a16:creationId xmlns:a16="http://schemas.microsoft.com/office/drawing/2014/main" id="{E1105C2F-8AEB-8CCA-AFB1-CF96BD33C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712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 Box 14">
              <a:extLst>
                <a:ext uri="{FF2B5EF4-FFF2-40B4-BE49-F238E27FC236}">
                  <a16:creationId xmlns:a16="http://schemas.microsoft.com/office/drawing/2014/main" id="{BF7D4154-542D-1D14-38E9-4891BFD88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721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 Box 15">
              <a:extLst>
                <a:ext uri="{FF2B5EF4-FFF2-40B4-BE49-F238E27FC236}">
                  <a16:creationId xmlns:a16="http://schemas.microsoft.com/office/drawing/2014/main" id="{844C3A6E-2BED-2531-4842-62D2C7F7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-2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 Box 16">
              <a:extLst>
                <a:ext uri="{FF2B5EF4-FFF2-40B4-BE49-F238E27FC236}">
                  <a16:creationId xmlns:a16="http://schemas.microsoft.com/office/drawing/2014/main" id="{7A5426CE-4790-C9F4-E3F5-76ED93093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-3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 Box 17">
              <a:extLst>
                <a:ext uri="{FF2B5EF4-FFF2-40B4-BE49-F238E27FC236}">
                  <a16:creationId xmlns:a16="http://schemas.microsoft.com/office/drawing/2014/main" id="{5AD5C18D-3737-D1ED-9BEE-3A8AA4555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64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-4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3047C2-D5B1-D387-114D-DA9E7792F20C}"/>
              </a:ext>
            </a:extLst>
          </p:cNvPr>
          <p:cNvGrpSpPr/>
          <p:nvPr/>
        </p:nvGrpSpPr>
        <p:grpSpPr>
          <a:xfrm>
            <a:off x="3361980" y="5712503"/>
            <a:ext cx="5485163" cy="961262"/>
            <a:chOff x="6215443" y="2518713"/>
            <a:chExt cx="5485163" cy="96126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A5C563-5C1B-E81E-D2FF-C4B725F49D4A}"/>
                </a:ext>
              </a:extLst>
            </p:cNvPr>
            <p:cNvSpPr txBox="1"/>
            <p:nvPr/>
          </p:nvSpPr>
          <p:spPr>
            <a:xfrm>
              <a:off x="893180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062450-6573-C167-25EF-520FE117E1B7}"/>
                </a:ext>
              </a:extLst>
            </p:cNvPr>
            <p:cNvSpPr txBox="1"/>
            <p:nvPr/>
          </p:nvSpPr>
          <p:spPr>
            <a:xfrm>
              <a:off x="6365516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895E22-6789-A3BB-FFB6-62F1BBF3170A}"/>
                </a:ext>
              </a:extLst>
            </p:cNvPr>
            <p:cNvSpPr txBox="1"/>
            <p:nvPr/>
          </p:nvSpPr>
          <p:spPr>
            <a:xfrm>
              <a:off x="7220947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2CAD6D-5608-D565-641F-CE91DA112B64}"/>
                </a:ext>
              </a:extLst>
            </p:cNvPr>
            <p:cNvSpPr txBox="1"/>
            <p:nvPr/>
          </p:nvSpPr>
          <p:spPr>
            <a:xfrm>
              <a:off x="807637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8A99045-0FDF-B928-B13E-53CED01AB9AC}"/>
                    </a:ext>
                  </a:extLst>
                </p:cNvPr>
                <p:cNvSpPr/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558E997-908F-CA46-9E9B-448284D1E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1BE6E38-F3A0-6BBB-AF31-AD9E9D88DF0E}"/>
                    </a:ext>
                  </a:extLst>
                </p:cNvPr>
                <p:cNvSpPr/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9768565-AD76-7745-AB63-29D596C70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68EF7B4-34FD-9021-08DC-6B5949A1178B}"/>
                    </a:ext>
                  </a:extLst>
                </p:cNvPr>
                <p:cNvSpPr/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5BD4A-0FFB-AC40-BB18-AF287B785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CB164CE-F8A0-242E-849F-5EE087F7F16E}"/>
                    </a:ext>
                  </a:extLst>
                </p:cNvPr>
                <p:cNvSpPr/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6A6E34-C439-9A4E-BB97-C6A7E3553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6454ED-CED0-688C-4B06-020B2991061E}"/>
                </a:ext>
              </a:extLst>
            </p:cNvPr>
            <p:cNvSpPr txBox="1"/>
            <p:nvPr/>
          </p:nvSpPr>
          <p:spPr>
            <a:xfrm>
              <a:off x="986808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04AD666-D087-1AF1-29DA-30A9E3BB3661}"/>
                    </a:ext>
                  </a:extLst>
                </p:cNvPr>
                <p:cNvSpPr/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−3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1/8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806A560-64CF-B34D-8599-EB2B5F76EE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4F5F61-8AF2-BA60-7D80-8EC590C16FE8}"/>
                </a:ext>
              </a:extLst>
            </p:cNvPr>
            <p:cNvSpPr txBox="1"/>
            <p:nvPr/>
          </p:nvSpPr>
          <p:spPr>
            <a:xfrm>
              <a:off x="10804174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E44C240-2AB2-AF92-96F9-22CDF1426EE7}"/>
                    </a:ext>
                  </a:extLst>
                </p:cNvPr>
                <p:cNvSpPr/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−4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1/16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796EA2-3F06-1F45-88D8-B67D6670A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4203B3-7347-B85F-B3F0-C1C3CDA84ADF}"/>
                </a:ext>
              </a:extLst>
            </p:cNvPr>
            <p:cNvSpPr/>
            <p:nvPr/>
          </p:nvSpPr>
          <p:spPr>
            <a:xfrm>
              <a:off x="7796939" y="3328788"/>
              <a:ext cx="151187" cy="1511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1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 uiExpand="1" build="p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C67B36A-75E1-0C4A-843A-23E5F96B993B}"/>
              </a:ext>
            </a:extLst>
          </p:cNvPr>
          <p:cNvSpPr/>
          <p:nvPr/>
        </p:nvSpPr>
        <p:spPr>
          <a:xfrm>
            <a:off x="662620" y="1223703"/>
            <a:ext cx="4013974" cy="4647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88" y="93154"/>
            <a:ext cx="11042023" cy="464642"/>
          </a:xfrm>
        </p:spPr>
        <p:txBody>
          <a:bodyPr/>
          <a:lstStyle/>
          <a:p>
            <a:r>
              <a:rPr lang="en-US" dirty="0"/>
              <a:t>Fixed Point Binary Number Divide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93595" y="2655288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843798" y="2680513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93595" y="2688432"/>
            <a:ext cx="2028119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AAF9F-8595-DC4C-AA80-EA0ABABEF63C}"/>
              </a:ext>
            </a:extLst>
          </p:cNvPr>
          <p:cNvCxnSpPr>
            <a:cxnSpLocks/>
          </p:cNvCxnSpPr>
          <p:nvPr/>
        </p:nvCxnSpPr>
        <p:spPr>
          <a:xfrm flipV="1">
            <a:off x="1593595" y="2688434"/>
            <a:ext cx="0" cy="34649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0A6E55-D3EA-B547-A094-4BABD078381A}"/>
              </a:ext>
            </a:extLst>
          </p:cNvPr>
          <p:cNvSpPr txBox="1"/>
          <p:nvPr/>
        </p:nvSpPr>
        <p:spPr>
          <a:xfrm>
            <a:off x="1406321" y="303142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-1 0 0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A85A7D-CCC6-C64F-A16C-74B6EBADA2DC}"/>
              </a:ext>
            </a:extLst>
          </p:cNvPr>
          <p:cNvCxnSpPr>
            <a:cxnSpLocks/>
          </p:cNvCxnSpPr>
          <p:nvPr/>
        </p:nvCxnSpPr>
        <p:spPr>
          <a:xfrm>
            <a:off x="1599803" y="3427275"/>
            <a:ext cx="108307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17F21F0-B333-AB43-B27E-2C0B46AFBEA7}"/>
              </a:ext>
            </a:extLst>
          </p:cNvPr>
          <p:cNvSpPr txBox="1"/>
          <p:nvPr/>
        </p:nvSpPr>
        <p:spPr>
          <a:xfrm>
            <a:off x="1943464" y="338010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4E794-E870-B740-8378-0EC751BE018D}"/>
              </a:ext>
            </a:extLst>
          </p:cNvPr>
          <p:cNvSpPr txBox="1"/>
          <p:nvPr/>
        </p:nvSpPr>
        <p:spPr>
          <a:xfrm>
            <a:off x="945193" y="1227535"/>
            <a:ext cx="3772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Consider 10/4 = 2.5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B08E3-FA44-4E4F-8804-88D5405953A8}"/>
              </a:ext>
            </a:extLst>
          </p:cNvPr>
          <p:cNvSpPr txBox="1"/>
          <p:nvPr/>
        </p:nvSpPr>
        <p:spPr>
          <a:xfrm>
            <a:off x="2327887" y="220071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96B15C-9C99-194E-978F-9488DF1FACFE}"/>
              </a:ext>
            </a:extLst>
          </p:cNvPr>
          <p:cNvSpPr txBox="1"/>
          <p:nvPr/>
        </p:nvSpPr>
        <p:spPr>
          <a:xfrm>
            <a:off x="2696899" y="22097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1F77E7-780A-9E4C-9F90-389B0D556405}"/>
              </a:ext>
            </a:extLst>
          </p:cNvPr>
          <p:cNvSpPr txBox="1"/>
          <p:nvPr/>
        </p:nvSpPr>
        <p:spPr>
          <a:xfrm>
            <a:off x="3097115" y="220586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6D3ACF-D7B9-5B44-8D08-BAEE8675FD33}"/>
              </a:ext>
            </a:extLst>
          </p:cNvPr>
          <p:cNvGrpSpPr/>
          <p:nvPr/>
        </p:nvGrpSpPr>
        <p:grpSpPr>
          <a:xfrm>
            <a:off x="2675043" y="2999065"/>
            <a:ext cx="345786" cy="837008"/>
            <a:chOff x="2149863" y="1660078"/>
            <a:chExt cx="345786" cy="8370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CEB7D-FB8B-7B42-8A21-89C4E83D4BDC}"/>
                </a:ext>
              </a:extLst>
            </p:cNvPr>
            <p:cNvSpPr txBox="1"/>
            <p:nvPr/>
          </p:nvSpPr>
          <p:spPr>
            <a:xfrm>
              <a:off x="2149863" y="2035421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A1B626-A515-C943-90B6-6570506F41E7}"/>
                </a:ext>
              </a:extLst>
            </p:cNvPr>
            <p:cNvCxnSpPr>
              <a:cxnSpLocks/>
            </p:cNvCxnSpPr>
            <p:nvPr/>
          </p:nvCxnSpPr>
          <p:spPr>
            <a:xfrm>
              <a:off x="2334981" y="1660078"/>
              <a:ext cx="1399" cy="4940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8F6E12-7C11-CE4D-9261-711CD4CE5067}"/>
              </a:ext>
            </a:extLst>
          </p:cNvPr>
          <p:cNvGrpSpPr/>
          <p:nvPr/>
        </p:nvGrpSpPr>
        <p:grpSpPr>
          <a:xfrm>
            <a:off x="3230953" y="3003722"/>
            <a:ext cx="345786" cy="1637392"/>
            <a:chOff x="2200394" y="1042087"/>
            <a:chExt cx="345786" cy="163739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AE17D9-38FF-D540-BEA0-8580E3E4014E}"/>
                </a:ext>
              </a:extLst>
            </p:cNvPr>
            <p:cNvSpPr txBox="1"/>
            <p:nvPr/>
          </p:nvSpPr>
          <p:spPr>
            <a:xfrm>
              <a:off x="2200394" y="2217814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ED2EE3-D793-0E4A-9DA3-1F5892675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7658" y="1042087"/>
              <a:ext cx="4927" cy="11658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25D60-E7A8-92E2-17ED-4BE4D5077EB5}"/>
              </a:ext>
            </a:extLst>
          </p:cNvPr>
          <p:cNvSpPr txBox="1"/>
          <p:nvPr/>
        </p:nvSpPr>
        <p:spPr>
          <a:xfrm>
            <a:off x="1759087" y="378799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42067-6B49-2DFB-33D0-E1BD29432384}"/>
              </a:ext>
            </a:extLst>
          </p:cNvPr>
          <p:cNvSpPr txBox="1"/>
          <p:nvPr/>
        </p:nvSpPr>
        <p:spPr>
          <a:xfrm>
            <a:off x="1959420" y="222391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A74CB-57AE-B334-0A70-4DEBF51DAD1E}"/>
              </a:ext>
            </a:extLst>
          </p:cNvPr>
          <p:cNvSpPr txBox="1"/>
          <p:nvPr/>
        </p:nvSpPr>
        <p:spPr>
          <a:xfrm>
            <a:off x="1572837" y="2242727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96276D-4379-3675-2EBE-86D35BF90419}"/>
              </a:ext>
            </a:extLst>
          </p:cNvPr>
          <p:cNvCxnSpPr>
            <a:cxnSpLocks/>
          </p:cNvCxnSpPr>
          <p:nvPr/>
        </p:nvCxnSpPr>
        <p:spPr>
          <a:xfrm>
            <a:off x="1941849" y="4192044"/>
            <a:ext cx="108307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6985AF-F43A-FA6C-9360-7F241D0FECF4}"/>
              </a:ext>
            </a:extLst>
          </p:cNvPr>
          <p:cNvSpPr txBox="1"/>
          <p:nvPr/>
        </p:nvSpPr>
        <p:spPr>
          <a:xfrm>
            <a:off x="2314028" y="417340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678846-B9EF-3206-92D4-64A553B1948B}"/>
              </a:ext>
            </a:extLst>
          </p:cNvPr>
          <p:cNvCxnSpPr>
            <a:cxnSpLocks/>
          </p:cNvCxnSpPr>
          <p:nvPr/>
        </p:nvCxnSpPr>
        <p:spPr>
          <a:xfrm>
            <a:off x="2194918" y="4900530"/>
            <a:ext cx="142679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26842B-6CB6-B16A-C494-406FD7DAFD61}"/>
              </a:ext>
            </a:extLst>
          </p:cNvPr>
          <p:cNvSpPr txBox="1"/>
          <p:nvPr/>
        </p:nvSpPr>
        <p:spPr>
          <a:xfrm>
            <a:off x="2146554" y="4509758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-1 0  0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ADAFE-8347-B43C-EDB3-A63608E62412}"/>
              </a:ext>
            </a:extLst>
          </p:cNvPr>
          <p:cNvSpPr txBox="1"/>
          <p:nvPr/>
        </p:nvSpPr>
        <p:spPr>
          <a:xfrm>
            <a:off x="3218568" y="500375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1FC1AE9-A8F3-953D-1C1A-4C9767C948CA}"/>
              </a:ext>
            </a:extLst>
          </p:cNvPr>
          <p:cNvGrpSpPr/>
          <p:nvPr/>
        </p:nvGrpSpPr>
        <p:grpSpPr>
          <a:xfrm>
            <a:off x="6171219" y="1223703"/>
            <a:ext cx="4282386" cy="4647527"/>
            <a:chOff x="6171219" y="1223703"/>
            <a:chExt cx="4282386" cy="46475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4F573E-E1BF-0671-A60C-CDE3233A8BD1}"/>
                </a:ext>
              </a:extLst>
            </p:cNvPr>
            <p:cNvSpPr/>
            <p:nvPr/>
          </p:nvSpPr>
          <p:spPr>
            <a:xfrm>
              <a:off x="6171219" y="1223703"/>
              <a:ext cx="4261694" cy="4647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F3E446-E915-801D-40A2-A8F5299DA560}"/>
                </a:ext>
              </a:extLst>
            </p:cNvPr>
            <p:cNvSpPr txBox="1"/>
            <p:nvPr/>
          </p:nvSpPr>
          <p:spPr>
            <a:xfrm>
              <a:off x="7102194" y="2655288"/>
              <a:ext cx="239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1 0 1 0 .0 0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C30B25-5969-1CEB-7211-0601C731E61B}"/>
                </a:ext>
              </a:extLst>
            </p:cNvPr>
            <p:cNvSpPr txBox="1"/>
            <p:nvPr/>
          </p:nvSpPr>
          <p:spPr>
            <a:xfrm>
              <a:off x="6228444" y="267144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2AF6E9-4D86-4C27-EA46-80C5FFB94267}"/>
                </a:ext>
              </a:extLst>
            </p:cNvPr>
            <p:cNvCxnSpPr>
              <a:cxnSpLocks/>
            </p:cNvCxnSpPr>
            <p:nvPr/>
          </p:nvCxnSpPr>
          <p:spPr>
            <a:xfrm>
              <a:off x="7102194" y="2688432"/>
              <a:ext cx="2028119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795B9B-2228-E1BA-E380-EC4FC1DC5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2194" y="2688434"/>
              <a:ext cx="0" cy="346497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77BC4C-4882-EEFA-2AAC-DCB89EDF88B9}"/>
                </a:ext>
              </a:extLst>
            </p:cNvPr>
            <p:cNvSpPr txBox="1"/>
            <p:nvPr/>
          </p:nvSpPr>
          <p:spPr>
            <a:xfrm>
              <a:off x="6914920" y="3031421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-1 0 0 0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CB71AF-2961-C4BC-53B9-18063277F65F}"/>
                </a:ext>
              </a:extLst>
            </p:cNvPr>
            <p:cNvCxnSpPr>
              <a:cxnSpLocks/>
            </p:cNvCxnSpPr>
            <p:nvPr/>
          </p:nvCxnSpPr>
          <p:spPr>
            <a:xfrm>
              <a:off x="7108402" y="3427275"/>
              <a:ext cx="1425122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34708F-C997-B6F2-C90E-895039A022FB}"/>
                </a:ext>
              </a:extLst>
            </p:cNvPr>
            <p:cNvSpPr txBox="1"/>
            <p:nvPr/>
          </p:nvSpPr>
          <p:spPr>
            <a:xfrm>
              <a:off x="7499321" y="3411876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0 1 0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68CC3B-F32E-CE45-8587-7F7F00488C6E}"/>
                </a:ext>
              </a:extLst>
            </p:cNvPr>
            <p:cNvSpPr txBox="1"/>
            <p:nvPr/>
          </p:nvSpPr>
          <p:spPr>
            <a:xfrm>
              <a:off x="6453792" y="1227535"/>
              <a:ext cx="3999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</a:schemeClr>
                  </a:solidFill>
                </a:rPr>
                <a:t>Consider 10/8 = 1.25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D75A95-AEE0-224F-6396-C7ABEF342DD2}"/>
                </a:ext>
              </a:extLst>
            </p:cNvPr>
            <p:cNvSpPr txBox="1"/>
            <p:nvPr/>
          </p:nvSpPr>
          <p:spPr>
            <a:xfrm>
              <a:off x="7836486" y="2200714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73B195-69CD-16D9-DFEF-244D2FF3603D}"/>
                </a:ext>
              </a:extLst>
            </p:cNvPr>
            <p:cNvSpPr txBox="1"/>
            <p:nvPr/>
          </p:nvSpPr>
          <p:spPr>
            <a:xfrm>
              <a:off x="8205498" y="2209783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DC3A805-1EA5-2AE5-F5BB-E4ECEF6BD3E9}"/>
                </a:ext>
              </a:extLst>
            </p:cNvPr>
            <p:cNvSpPr txBox="1"/>
            <p:nvPr/>
          </p:nvSpPr>
          <p:spPr>
            <a:xfrm>
              <a:off x="8605714" y="220586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.0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10BC020-D29E-2F20-DA9F-2AC66A760E3B}"/>
                </a:ext>
              </a:extLst>
            </p:cNvPr>
            <p:cNvGrpSpPr/>
            <p:nvPr/>
          </p:nvGrpSpPr>
          <p:grpSpPr>
            <a:xfrm>
              <a:off x="8669016" y="3002788"/>
              <a:ext cx="345786" cy="864921"/>
              <a:chOff x="2129858" y="1041153"/>
              <a:chExt cx="345786" cy="864921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639D42-37F0-63AE-8D0E-8B7DCA19063F}"/>
                  </a:ext>
                </a:extLst>
              </p:cNvPr>
              <p:cNvSpPr txBox="1"/>
              <p:nvPr/>
            </p:nvSpPr>
            <p:spPr>
              <a:xfrm>
                <a:off x="2129858" y="1444409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51A3859-B46D-B652-34C8-DF9CABC9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5984" y="1041153"/>
                <a:ext cx="0" cy="48657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36EA35-1045-C260-85EE-3DACC7528A46}"/>
                </a:ext>
              </a:extLst>
            </p:cNvPr>
            <p:cNvSpPr txBox="1"/>
            <p:nvPr/>
          </p:nvSpPr>
          <p:spPr>
            <a:xfrm>
              <a:off x="7368493" y="3767594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-0 0 0 0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A8A0A00-516A-196A-34CE-E4108A194243}"/>
                </a:ext>
              </a:extLst>
            </p:cNvPr>
            <p:cNvSpPr txBox="1"/>
            <p:nvPr/>
          </p:nvSpPr>
          <p:spPr>
            <a:xfrm>
              <a:off x="7468019" y="2223919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F5F2E95-A656-430C-6AD0-CF349B232214}"/>
                </a:ext>
              </a:extLst>
            </p:cNvPr>
            <p:cNvSpPr txBox="1"/>
            <p:nvPr/>
          </p:nvSpPr>
          <p:spPr>
            <a:xfrm>
              <a:off x="7081436" y="224272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76197DF-5CAD-F6A9-D972-BC1A3C357695}"/>
                </a:ext>
              </a:extLst>
            </p:cNvPr>
            <p:cNvCxnSpPr>
              <a:cxnSpLocks/>
            </p:cNvCxnSpPr>
            <p:nvPr/>
          </p:nvCxnSpPr>
          <p:spPr>
            <a:xfrm>
              <a:off x="7450448" y="4192044"/>
              <a:ext cx="153221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3EE0BC-6618-7DF1-0383-EED78EB6B323}"/>
                </a:ext>
              </a:extLst>
            </p:cNvPr>
            <p:cNvSpPr txBox="1"/>
            <p:nvPr/>
          </p:nvSpPr>
          <p:spPr>
            <a:xfrm>
              <a:off x="7915292" y="4179449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1 0 0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2369BE4-3567-313F-DB54-2ADB1AA8E2F9}"/>
                </a:ext>
              </a:extLst>
            </p:cNvPr>
            <p:cNvCxnSpPr>
              <a:cxnSpLocks/>
            </p:cNvCxnSpPr>
            <p:nvPr/>
          </p:nvCxnSpPr>
          <p:spPr>
            <a:xfrm>
              <a:off x="7703517" y="4900530"/>
              <a:ext cx="2210834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3A0BF24-715F-C3F1-85DF-9388620A2112}"/>
                </a:ext>
              </a:extLst>
            </p:cNvPr>
            <p:cNvSpPr txBox="1"/>
            <p:nvPr/>
          </p:nvSpPr>
          <p:spPr>
            <a:xfrm>
              <a:off x="7747129" y="4497952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-1 0 0 0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A8AFB-B1F8-E1E1-17E7-858180853C7F}"/>
                </a:ext>
              </a:extLst>
            </p:cNvPr>
            <p:cNvSpPr txBox="1"/>
            <p:nvPr/>
          </p:nvSpPr>
          <p:spPr>
            <a:xfrm>
              <a:off x="9014109" y="495961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A602A10-6E3B-32B5-4E04-98E97DA6AABD}"/>
                </a:ext>
              </a:extLst>
            </p:cNvPr>
            <p:cNvGrpSpPr/>
            <p:nvPr/>
          </p:nvGrpSpPr>
          <p:grpSpPr>
            <a:xfrm>
              <a:off x="9061554" y="3082107"/>
              <a:ext cx="345786" cy="1544955"/>
              <a:chOff x="2088736" y="1036982"/>
              <a:chExt cx="345786" cy="1544955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EC33647-782F-2394-51FB-394C37F83D85}"/>
                  </a:ext>
                </a:extLst>
              </p:cNvPr>
              <p:cNvSpPr txBox="1"/>
              <p:nvPr/>
            </p:nvSpPr>
            <p:spPr>
              <a:xfrm>
                <a:off x="2088736" y="2120272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44C26BFC-24ED-836D-796F-C8AF3F6BA80D}"/>
                  </a:ext>
                </a:extLst>
              </p:cNvPr>
              <p:cNvCxnSpPr>
                <a:cxnSpLocks/>
                <a:endCxn id="131" idx="0"/>
              </p:cNvCxnSpPr>
              <p:nvPr/>
            </p:nvCxnSpPr>
            <p:spPr>
              <a:xfrm flipH="1">
                <a:off x="2261629" y="1036982"/>
                <a:ext cx="59172" cy="108329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56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Binary Number Limitations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7D76B-3148-FE68-D74D-098B38B649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0252" y="954225"/>
            <a:ext cx="8669359" cy="5237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Limitation #1</a:t>
            </a:r>
          </a:p>
          <a:p>
            <a:pPr marL="552450" lvl="1"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Can only exactly represent numbers of the form x/2</a:t>
            </a:r>
            <a:r>
              <a:rPr lang="en-US" sz="2400" baseline="32000" dirty="0">
                <a:solidFill>
                  <a:schemeClr val="accent6"/>
                </a:solidFill>
              </a:rPr>
              <a:t>k</a:t>
            </a:r>
            <a:endParaRPr lang="en-US" sz="2400" dirty="0">
              <a:solidFill>
                <a:schemeClr val="accent6"/>
              </a:solidFill>
            </a:endParaRPr>
          </a:p>
          <a:p>
            <a:pPr marL="838200" lvl="2"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Other rational numbers have repeating bit representations</a:t>
            </a:r>
          </a:p>
          <a:p>
            <a:pPr lvl="4">
              <a:tabLst>
                <a:tab pos="1828800" algn="l"/>
              </a:tabLst>
            </a:pPr>
            <a:endParaRPr lang="en-US" sz="400" dirty="0">
              <a:solidFill>
                <a:schemeClr val="accent6"/>
              </a:solidFill>
            </a:endParaRPr>
          </a:p>
          <a:p>
            <a:pPr marL="354012" lvl="1" indent="0">
              <a:buNone/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 Value	Representation</a:t>
            </a: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1/3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0.0101010101[01]…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1/5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0.001100110011[0011]…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1/10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0.0001100110011[0011]…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baseline="-6000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>
              <a:tabLst>
                <a:tab pos="1828800" algn="l"/>
              </a:tabLst>
            </a:pPr>
            <a:endParaRPr lang="en-US" sz="2800" dirty="0">
              <a:solidFill>
                <a:schemeClr val="accent6"/>
              </a:solidFill>
            </a:endParaRPr>
          </a:p>
          <a:p>
            <a:pPr>
              <a:tabLst>
                <a:tab pos="182880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Limitation #2</a:t>
            </a:r>
          </a:p>
          <a:p>
            <a:pPr marL="552450" lvl="1"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Just one setting of binary point within the </a:t>
            </a:r>
            <a:r>
              <a:rPr lang="en-US" sz="2400" i="1" dirty="0">
                <a:solidFill>
                  <a:schemeClr val="accent6"/>
                </a:solidFill>
              </a:rPr>
              <a:t>w </a:t>
            </a:r>
            <a:r>
              <a:rPr lang="en-US" sz="2400" dirty="0">
                <a:solidFill>
                  <a:schemeClr val="accent6"/>
                </a:solidFill>
              </a:rPr>
              <a:t>bits</a:t>
            </a:r>
            <a:endParaRPr lang="en-US" sz="2400" dirty="0">
              <a:solidFill>
                <a:schemeClr val="accent6"/>
              </a:solidFill>
              <a:latin typeface="Monaco" charset="0"/>
              <a:sym typeface="Monaco" charset="0"/>
            </a:endParaRPr>
          </a:p>
          <a:p>
            <a:pPr marL="501650" lvl="1">
              <a:tabLst>
                <a:tab pos="1828800" algn="l"/>
              </a:tabLst>
            </a:pPr>
            <a:r>
              <a:rPr lang="en-US" sz="2200" dirty="0">
                <a:solidFill>
                  <a:schemeClr val="accent6"/>
                </a:solidFill>
              </a:rPr>
              <a:t>Limited range of numbers (very small values?  very large?)</a:t>
            </a:r>
            <a:endParaRPr lang="en-US" sz="2200" dirty="0">
              <a:solidFill>
                <a:schemeClr val="accent6"/>
              </a:solidFill>
              <a:latin typeface="Monaco" charset="0"/>
              <a:sym typeface="Monaco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4054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max and 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498401" y="1112722"/>
            <a:ext cx="1447800" cy="369332"/>
            <a:chOff x="3506401" y="1186219"/>
            <a:chExt cx="144780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506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200329"/>
            <a:chOff x="4289101" y="1118791"/>
            <a:chExt cx="8836513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43" y="22511"/>
            <a:ext cx="10427287" cy="7152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/>
              <a:t> Integer Number </a:t>
            </a:r>
            <a:r>
              <a:rPr lang="en-US" dirty="0">
                <a:solidFill>
                  <a:srgbClr val="FF0000"/>
                </a:solidFill>
              </a:rPr>
              <a:t>Overflow</a:t>
            </a:r>
            <a:r>
              <a:rPr lang="en-US" dirty="0"/>
              <a:t>: Addition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459174" y="2393586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459174" y="3236444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0 1 0 1 1 1 1 1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3459174" y="3991212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522878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81075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38594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94372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714015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67354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4188119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47571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85228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7140157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69041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4256503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436308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969695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484270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805119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400530" y="2728612"/>
            <a:ext cx="63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025161" y="1753319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1281641" y="4111747"/>
            <a:ext cx="105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10241744" y="2485918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369983" y="3328776"/>
            <a:ext cx="69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95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10305863" y="4012022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10174528" y="4171634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1D02-56D4-CD4E-AB0C-E4686EC7ED63}"/>
              </a:ext>
            </a:extLst>
          </p:cNvPr>
          <p:cNvSpPr txBox="1"/>
          <p:nvPr/>
        </p:nvSpPr>
        <p:spPr>
          <a:xfrm>
            <a:off x="2641790" y="920890"/>
            <a:ext cx="111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Carry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Bit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BAB4-A055-E641-A6AD-05852ED720BB}"/>
              </a:ext>
            </a:extLst>
          </p:cNvPr>
          <p:cNvSpPr txBox="1"/>
          <p:nvPr/>
        </p:nvSpPr>
        <p:spPr>
          <a:xfrm>
            <a:off x="379424" y="5857350"/>
            <a:ext cx="115483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Rule: When </a:t>
            </a:r>
            <a:r>
              <a:rPr lang="en-US" sz="2800" dirty="0">
                <a:solidFill>
                  <a:srgbClr val="FF0000"/>
                </a:solidFill>
              </a:rPr>
              <a:t>Carry Bit != 0</a:t>
            </a:r>
            <a:r>
              <a:rPr lang="en-US" sz="2800" dirty="0"/>
              <a:t>, overflow has occurred for </a:t>
            </a:r>
            <a:r>
              <a:rPr lang="en-US" sz="2800" dirty="0">
                <a:solidFill>
                  <a:srgbClr val="FF0000"/>
                </a:solidFill>
              </a:rPr>
              <a:t>unsigned</a:t>
            </a:r>
            <a:r>
              <a:rPr lang="en-US" sz="2800" dirty="0">
                <a:solidFill>
                  <a:srgbClr val="0070C0"/>
                </a:solidFill>
              </a:rPr>
              <a:t> integers</a:t>
            </a:r>
            <a:r>
              <a:rPr lang="en-US" sz="2800" dirty="0"/>
              <a:t>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185175-F12A-294A-9E69-6FA57E55DC97}"/>
              </a:ext>
            </a:extLst>
          </p:cNvPr>
          <p:cNvGrpSpPr/>
          <p:nvPr/>
        </p:nvGrpSpPr>
        <p:grpSpPr>
          <a:xfrm>
            <a:off x="537601" y="2337075"/>
            <a:ext cx="2399379" cy="2097441"/>
            <a:chOff x="241994" y="3418938"/>
            <a:chExt cx="2399379" cy="20974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C8762D-F338-AB46-8301-D3D540097233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175432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only 8 bits for numbers in this example carry bit is always dropped from result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8EC83B-5A61-1C4D-A184-F4C6D86A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452" y="3418938"/>
              <a:ext cx="549420" cy="14026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758A6-C389-5340-AC00-F0D0B3736D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58" y="5289785"/>
              <a:ext cx="611515" cy="22659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08CE6B-DE63-0240-A780-97C47A9D5B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84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" grpId="0" animBg="1"/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96206" y="720900"/>
                <a:ext cx="5699793" cy="587843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Example 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“carry” and “borrow” rules</a:t>
                </a:r>
                <a:endParaRPr lang="en-US" sz="2200" dirty="0">
                  <a:ea typeface="ＭＳ Ｐゴシック" pitchFamily="34" charset="-128"/>
                  <a:cs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96206" y="720900"/>
                <a:ext cx="5699793" cy="5878437"/>
              </a:xfrm>
              <a:blipFill>
                <a:blip r:embed="rId4"/>
                <a:stretch>
                  <a:fillRect l="-1109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a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4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Eight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</a:t>
                </a:r>
              </a:p>
              <a:p>
                <a:pPr marL="354012" lvl="1" indent="0">
                  <a:buNone/>
                </a:pPr>
                <a:r>
                  <a:rPr lang="en-US" sz="2200" b="1" dirty="0">
                    <a:solidFill>
                      <a:schemeClr val="tx1">
                        <a:lumMod val="50000"/>
                      </a:schemeClr>
                    </a:solidFill>
                  </a:rPr>
                  <a:t> 0, 1, 2, 3, 4, 5, 6, 7</a:t>
                </a:r>
              </a:p>
              <a:p>
                <a:pPr marL="354012" lvl="1" indent="0">
                  <a:buNone/>
                </a:pP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Notice that we no longer use 8 or 9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Base comparison: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Base 10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0, 1, 2, 3, 4, 5, 6, 7,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US" sz="22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9, 10, 11, 12…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Base 8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0, 1, 2, 3, 4, 5, 6, 7,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, 11, 12, 13, 14…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a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200" dirty="0"/>
                  <a:t>: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7061, are octal</a:t>
                </a:r>
              </a:p>
              <a:p>
                <a:r>
                  <a:rPr lang="en-US" sz="22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:  What is 07061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200" dirty="0">
                    <a:solidFill>
                      <a:srgbClr val="FF0000"/>
                    </a:solidFill>
                  </a:rPr>
                  <a:t>0</a:t>
                </a:r>
                <a:r>
                  <a:rPr lang="en-US" sz="22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=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7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6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1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= 3633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blipFill>
                <a:blip r:embed="rId3"/>
                <a:stretch>
                  <a:fillRect l="-5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31AE2-9CAA-4C4B-859D-FA76A533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39763"/>
          </a:xfrm>
        </p:spPr>
        <p:txBody>
          <a:bodyPr/>
          <a:lstStyle/>
          <a:p>
            <a:r>
              <a:rPr lang="en-US" dirty="0"/>
              <a:t>Review: Octal Numbering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ED4D0-1248-6F40-B9E3-970DF9C2F3AA}"/>
              </a:ext>
            </a:extLst>
          </p:cNvPr>
          <p:cNvGrpSpPr/>
          <p:nvPr/>
        </p:nvGrpSpPr>
        <p:grpSpPr>
          <a:xfrm>
            <a:off x="5694675" y="4568764"/>
            <a:ext cx="2006416" cy="736352"/>
            <a:chOff x="4939926" y="4137009"/>
            <a:chExt cx="2006416" cy="7363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B72C66-8599-2546-AF44-AE15EF5ED27A}"/>
                </a:ext>
              </a:extLst>
            </p:cNvPr>
            <p:cNvSpPr txBox="1"/>
            <p:nvPr/>
          </p:nvSpPr>
          <p:spPr>
            <a:xfrm>
              <a:off x="5197145" y="4504029"/>
              <a:ext cx="174919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eight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70FC5F-9CF5-6143-B3B3-DA41024D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9926" y="4137009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58951B-5875-C24D-B2A8-EB557DAF1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9615" y="4137009"/>
              <a:ext cx="0" cy="367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0CAA6-E1FE-5B47-88A6-CA47D756C455}"/>
              </a:ext>
            </a:extLst>
          </p:cNvPr>
          <p:cNvGrpSpPr/>
          <p:nvPr/>
        </p:nvGrpSpPr>
        <p:grpSpPr>
          <a:xfrm>
            <a:off x="1893486" y="4747237"/>
            <a:ext cx="2860060" cy="736352"/>
            <a:chOff x="1843987" y="4156036"/>
            <a:chExt cx="2860060" cy="7363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D19928-53FB-9845-91E0-59063B4389C7}"/>
                </a:ext>
              </a:extLst>
            </p:cNvPr>
            <p:cNvSpPr txBox="1"/>
            <p:nvPr/>
          </p:nvSpPr>
          <p:spPr>
            <a:xfrm>
              <a:off x="2057169" y="4523056"/>
              <a:ext cx="264687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subscript indicates base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DD34DE-0907-304B-A37D-F0F1DF83F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3987" y="4156036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Why do the Simpsons characters only have four fingers? - Quora">
            <a:extLst>
              <a:ext uri="{FF2B5EF4-FFF2-40B4-BE49-F238E27FC236}">
                <a16:creationId xmlns:a16="http://schemas.microsoft.com/office/drawing/2014/main" id="{C916877B-5857-6945-B466-75A1CEAF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369" y="254187"/>
            <a:ext cx="3222023" cy="24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download | Homer Simpson Bart Simpson Text YouTube , Bart Simpson  transparent background PNG clipart | PNGGuru">
            <a:extLst>
              <a:ext uri="{FF2B5EF4-FFF2-40B4-BE49-F238E27FC236}">
                <a16:creationId xmlns:a16="http://schemas.microsoft.com/office/drawing/2014/main" id="{E44C4815-CA9A-2140-8E02-56B0EEE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85" y="2711286"/>
            <a:ext cx="3015659" cy="33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998D27-C498-F147-8BF2-960F92A5EC76}"/>
              </a:ext>
            </a:extLst>
          </p:cNvPr>
          <p:cNvGrpSpPr/>
          <p:nvPr/>
        </p:nvGrpSpPr>
        <p:grpSpPr>
          <a:xfrm>
            <a:off x="1145219" y="4658977"/>
            <a:ext cx="3182291" cy="1420676"/>
            <a:chOff x="1992913" y="3340145"/>
            <a:chExt cx="3182291" cy="14206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DCE030-A7A5-1A4C-B14A-ECA4CC5FBD00}"/>
                </a:ext>
              </a:extLst>
            </p:cNvPr>
            <p:cNvSpPr txBox="1"/>
            <p:nvPr/>
          </p:nvSpPr>
          <p:spPr>
            <a:xfrm>
              <a:off x="2053837" y="4391489"/>
              <a:ext cx="312136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 C leading </a:t>
              </a:r>
              <a:r>
                <a:rPr lang="en-US" dirty="0">
                  <a:solidFill>
                    <a:srgbClr val="FF0000"/>
                  </a:solidFill>
                </a:rPr>
                <a:t>0</a:t>
              </a:r>
              <a:r>
                <a:rPr lang="en-US" dirty="0">
                  <a:solidFill>
                    <a:srgbClr val="0070C0"/>
                  </a:solidFill>
                </a:rPr>
                <a:t> indicates octal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9C5393-7250-5B4B-9D46-AE9DFA47AE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2913" y="3340145"/>
              <a:ext cx="1124536" cy="10513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𝑜𝑐𝑡𝑎𝑙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8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blipFill>
                <a:blip r:embed="rId7"/>
                <a:stretch>
                  <a:fillRect l="-233" t="-119355" b="-1903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6B01EDB-5798-1040-BED2-1FA31997C7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9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A68-1DF8-5F41-B659-09BDF022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" y="91912"/>
            <a:ext cx="7159920" cy="715294"/>
          </a:xfrm>
        </p:spPr>
        <p:txBody>
          <a:bodyPr/>
          <a:lstStyle/>
          <a:p>
            <a:r>
              <a:rPr lang="en-US" dirty="0"/>
              <a:t>Overflow: Unsigned Values 4-bit limit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2AA5827-C169-9C4D-A0CF-FE6ED82EEA28}"/>
              </a:ext>
            </a:extLst>
          </p:cNvPr>
          <p:cNvSpPr txBox="1">
            <a:spLocks/>
          </p:cNvSpPr>
          <p:nvPr/>
        </p:nvSpPr>
        <p:spPr>
          <a:xfrm>
            <a:off x="159471" y="892526"/>
            <a:ext cx="6449001" cy="5669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Addition Overflow: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</a:rPr>
              <a:t>hardware drops carry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Subtraction Overflow:</a:t>
            </a:r>
            <a:r>
              <a:rPr lang="en-US" sz="2400" dirty="0"/>
              <a:t>  drops the borrow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87897-C405-704E-A38E-526E81929D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9657" y="1437180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BB499-AB21-5849-8419-70D10CF105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99293" y="1524658"/>
            <a:ext cx="14734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+ 0010</a:t>
            </a:r>
          </a:p>
          <a:p>
            <a:pPr algn="r"/>
            <a:r>
              <a:rPr lang="en-US" sz="28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630E57E-8820-7440-9DED-F63F639718E1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157258" y="2716207"/>
            <a:ext cx="4253091" cy="392864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0B58472B-A63E-7E4F-B82E-DCE03C1C77E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EE7423A8-5C4C-EC48-BA91-32E1A53537EB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2CDFF526-9441-A648-B08B-F843F8D51506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891E0B44-6170-7343-84F6-09BF1987651E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ABF1BF85-4C1B-4A41-B76B-7F05B86226ED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DE90C94B-BDDF-B649-A770-EAB5C0AAC8FB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69B275F9-E910-9240-8421-156789C04D49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B357C8E-94D0-A845-95CD-50C862FC0878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2842834B-57CE-CD42-8B7F-ED66A802A4BB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02EDE98F-BBD7-444E-AD33-2566CCAE1D9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DC537E96-D55A-EC43-BC99-06D6ACE29742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4F18B99F-D6A1-1B48-8421-C29B87F21E0B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8E30CFEC-8650-ED43-829D-DC46FDDEDE6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8E08653A-1700-9C4E-93B5-CEB2C5B26F39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C4046157-2C02-9246-93C7-1998884F24DA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F0EDB4F3-67D8-954B-8E0C-45B43A2C56D6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D36172AD-F257-4143-B242-7FC803D5AA93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6598279B-BB36-FB42-BEFB-A05AB71DB555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788BDADF-A19E-1344-9491-D3CD02F5B1FF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5F1D6949-F665-A44E-AFAD-9C6A2D1586F4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954CBEA0-5736-D64D-AE44-3FE89045FA0E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0C05AF32-B1FF-B04A-BA8A-38281C0D5FA1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E5462B5C-4991-6140-84C4-D849E6308D81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309544D3-7171-FC47-9469-39C938E16676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2BFCC08-6A8A-074A-B095-FE9281E50EBA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36B61A00-E8EF-874B-9896-A859A151DE2D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39936D14-866D-BB40-B6F7-9AB149530F71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FBBBA85E-05BD-DA45-BCDF-93BB3223F579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8097951C-4E7C-1742-9EA5-717755C83FF9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E88C4C88-AE57-114B-862A-F63C7A955047}"/>
                </a:ext>
              </a:extLst>
            </p:cNvPr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759C401D-5494-9E43-9290-EFC37291C904}"/>
                </a:ext>
              </a:extLst>
            </p:cNvPr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3F18E99A-47DE-9A44-BC67-F591583E04EA}"/>
                </a:ext>
              </a:extLst>
            </p:cNvPr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0D278E6A-EDCC-CB47-AC50-5757E40B1AD2}"/>
                </a:ext>
              </a:extLst>
            </p:cNvPr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0EF6CE2-06F3-E247-86BF-F90779039BAD}"/>
              </a:ext>
            </a:extLst>
          </p:cNvPr>
          <p:cNvSpPr txBox="1"/>
          <p:nvPr/>
        </p:nvSpPr>
        <p:spPr>
          <a:xfrm>
            <a:off x="8550440" y="4399754"/>
            <a:ext cx="1463040" cy="34996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Unsigned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755A9F-80CB-404B-A804-1E59A8D9F4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34458" y="4273758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9DB5D-076A-5B4E-8F2A-962B4899C7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186560" y="4439104"/>
            <a:ext cx="16882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- 0010</a:t>
            </a:r>
          </a:p>
          <a:p>
            <a:pPr algn="r"/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</a:p>
          <a:p>
            <a:pPr algn="r"/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05FA9F-6776-ED42-9F62-53F96A524436}"/>
              </a:ext>
            </a:extLst>
          </p:cNvPr>
          <p:cNvSpPr txBox="1"/>
          <p:nvPr/>
        </p:nvSpPr>
        <p:spPr>
          <a:xfrm>
            <a:off x="8329967" y="22058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UMAX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BF19CF-8223-A548-BA90-69E4A95908B2}"/>
              </a:ext>
            </a:extLst>
          </p:cNvPr>
          <p:cNvSpPr txBox="1"/>
          <p:nvPr/>
        </p:nvSpPr>
        <p:spPr>
          <a:xfrm>
            <a:off x="9451067" y="21983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UMIN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FB735F-7BCD-6648-ACDF-B99448CBE681}"/>
              </a:ext>
            </a:extLst>
          </p:cNvPr>
          <p:cNvCxnSpPr>
            <a:cxnSpLocks/>
          </p:cNvCxnSpPr>
          <p:nvPr/>
        </p:nvCxnSpPr>
        <p:spPr>
          <a:xfrm flipH="1">
            <a:off x="9281960" y="2067128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58BE91-F029-B441-98AB-1A51A5C15246}"/>
              </a:ext>
            </a:extLst>
          </p:cNvPr>
          <p:cNvGrpSpPr/>
          <p:nvPr/>
        </p:nvGrpSpPr>
        <p:grpSpPr>
          <a:xfrm>
            <a:off x="7271504" y="148310"/>
            <a:ext cx="4100839" cy="1901371"/>
            <a:chOff x="6250214" y="1484890"/>
            <a:chExt cx="4100839" cy="17594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1696F8-188C-5C46-8F65-6D64A841EA58}"/>
                </a:ext>
              </a:extLst>
            </p:cNvPr>
            <p:cNvSpPr txBox="1"/>
            <p:nvPr/>
          </p:nvSpPr>
          <p:spPr>
            <a:xfrm>
              <a:off x="6250214" y="1484890"/>
              <a:ext cx="4100839" cy="11107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</a:t>
              </a:r>
              <a:r>
                <a:rPr lang="en-US" sz="2400" dirty="0">
                  <a:solidFill>
                    <a:srgbClr val="2C895B"/>
                  </a:solidFill>
                </a:rPr>
                <a:t>arithmetic result is </a:t>
              </a:r>
              <a:r>
                <a:rPr lang="en-US" sz="2400" b="1" dirty="0">
                  <a:solidFill>
                    <a:srgbClr val="2C895B"/>
                  </a:solidFill>
                </a:rPr>
                <a:t>exceeds</a:t>
              </a:r>
              <a:r>
                <a:rPr lang="en-US" sz="2400" dirty="0">
                  <a:solidFill>
                    <a:srgbClr val="2C895B"/>
                  </a:solidFill>
                </a:rPr>
                <a:t> </a:t>
              </a:r>
              <a:r>
                <a:rPr lang="en-US" sz="2400" dirty="0"/>
                <a:t>the min or max limits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9C489A7-3B9B-A24E-86C0-7259F919A9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300634" y="2595613"/>
              <a:ext cx="0" cy="64870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465B2B-54F1-D64D-8EF6-97D5547913A4}"/>
              </a:ext>
            </a:extLst>
          </p:cNvPr>
          <p:cNvGrpSpPr/>
          <p:nvPr/>
        </p:nvGrpSpPr>
        <p:grpSpPr>
          <a:xfrm>
            <a:off x="2245720" y="1389367"/>
            <a:ext cx="2360645" cy="2031325"/>
            <a:chOff x="241994" y="3551128"/>
            <a:chExt cx="2360645" cy="20313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AD38A3-D137-2542-BFA9-38CEECF210F8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only 4 bits for numbers in this example 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carry bit is always dropped from result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13FB0A-0CF4-C14E-9D93-0EF54AADA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20" y="3940926"/>
              <a:ext cx="519319" cy="8568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37EA5C-C53E-4241-8ABF-B552A4C1197C}"/>
                </a:ext>
              </a:extLst>
            </p:cNvPr>
            <p:cNvCxnSpPr>
              <a:cxnSpLocks/>
            </p:cNvCxnSpPr>
            <p:nvPr/>
          </p:nvCxnSpPr>
          <p:spPr>
            <a:xfrm>
              <a:off x="2063350" y="4720893"/>
              <a:ext cx="539289" cy="9590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96EB9-D15C-5444-A3E8-A0C278F46217}"/>
              </a:ext>
            </a:extLst>
          </p:cNvPr>
          <p:cNvGrpSpPr/>
          <p:nvPr/>
        </p:nvGrpSpPr>
        <p:grpSpPr>
          <a:xfrm>
            <a:off x="2306994" y="4335314"/>
            <a:ext cx="2360645" cy="2031325"/>
            <a:chOff x="241994" y="3551128"/>
            <a:chExt cx="2360645" cy="203132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A18729-5AB3-DE43-9646-3DF1BA666DF5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only 4 bits for numbers in this example 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carry bit is always dropped from result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17E605C-90BC-184C-8047-CF8405B8D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20" y="3940926"/>
              <a:ext cx="519319" cy="8568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2CEE50C-1A13-8247-A2DA-910572D17C5D}"/>
                </a:ext>
              </a:extLst>
            </p:cNvPr>
            <p:cNvCxnSpPr>
              <a:cxnSpLocks/>
            </p:cNvCxnSpPr>
            <p:nvPr/>
          </p:nvCxnSpPr>
          <p:spPr>
            <a:xfrm>
              <a:off x="2063350" y="4720893"/>
              <a:ext cx="539289" cy="9590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684EBA4-5E03-274F-9960-D30ED9CC58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39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7595" y="2140092"/>
            <a:ext cx="6276877" cy="446880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marL="354012" lvl="1" indent="0">
              <a:buNone/>
            </a:pPr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With Simple math, Positive and Negatives “</a:t>
            </a:r>
            <a:r>
              <a:rPr lang="en-US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4F09D-5282-8349-8450-BF2441E1B42E}"/>
              </a:ext>
            </a:extLst>
          </p:cNvPr>
          <p:cNvGrpSpPr/>
          <p:nvPr/>
        </p:nvGrpSpPr>
        <p:grpSpPr>
          <a:xfrm>
            <a:off x="894197" y="4486969"/>
            <a:ext cx="2069624" cy="1332087"/>
            <a:chOff x="376961" y="4635548"/>
            <a:chExt cx="2069624" cy="1332087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4AB2C5C9-56C1-B648-A8BD-62D63397869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49305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001</a:t>
              </a:r>
            </a:p>
          </p:txBody>
        </p:sp>
        <p:sp>
          <p:nvSpPr>
            <p:cNvPr id="30" name="Text Box 3">
              <a:extLst>
                <a:ext uri="{FF2B5EF4-FFF2-40B4-BE49-F238E27FC236}">
                  <a16:creationId xmlns:a16="http://schemas.microsoft.com/office/drawing/2014/main" id="{29BCE1E0-CAF4-3445-AE92-F26676C926DF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76961" y="4636459"/>
              <a:ext cx="784520" cy="9663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A21AB4-0B16-F649-9758-397606067E24}"/>
                </a:ext>
              </a:extLst>
            </p:cNvPr>
            <p:cNvSpPr/>
            <p:nvPr/>
          </p:nvSpPr>
          <p:spPr>
            <a:xfrm>
              <a:off x="1342613" y="5601875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✓</a:t>
              </a:r>
              <a:endParaRPr lang="en-US" sz="24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A5F240-67C1-F240-A905-756CF38AA325}"/>
              </a:ext>
            </a:extLst>
          </p:cNvPr>
          <p:cNvGrpSpPr/>
          <p:nvPr/>
        </p:nvGrpSpPr>
        <p:grpSpPr>
          <a:xfrm>
            <a:off x="3242005" y="4486969"/>
            <a:ext cx="2108252" cy="1295840"/>
            <a:chOff x="2724769" y="4635548"/>
            <a:chExt cx="2108252" cy="1295840"/>
          </a:xfrm>
        </p:grpSpPr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7E44B90B-A30D-2043-9A62-5496B57D1E68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24757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</a:t>
              </a:r>
            </a:p>
          </p:txBody>
        </p:sp>
        <p:sp>
          <p:nvSpPr>
            <p:cNvPr id="32" name="Text Box 3">
              <a:extLst>
                <a:ext uri="{FF2B5EF4-FFF2-40B4-BE49-F238E27FC236}">
                  <a16:creationId xmlns:a16="http://schemas.microsoft.com/office/drawing/2014/main" id="{B3A81372-D85C-4646-B2EB-C70836D4BBC4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724769" y="4635548"/>
              <a:ext cx="777240" cy="9681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-3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C53602-C221-234A-B4B8-6A9F90DA8AA8}"/>
                </a:ext>
              </a:extLst>
            </p:cNvPr>
            <p:cNvSpPr/>
            <p:nvPr/>
          </p:nvSpPr>
          <p:spPr>
            <a:xfrm>
              <a:off x="3735741" y="5565628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✗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278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FD34C-0AAF-A34F-BC11-AAA9009ACD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195" y="703581"/>
            <a:ext cx="6263673" cy="59039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MSB is the sign bit to represent a negative value is encoded as the 1's complement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negative values</a:t>
            </a:r>
            <a:r>
              <a:rPr lang="en-US" dirty="0"/>
              <a:t> have a </a:t>
            </a:r>
            <a:r>
              <a:rPr lang="en-US" dirty="0">
                <a:solidFill>
                  <a:schemeClr val="accent5"/>
                </a:solidFill>
              </a:rPr>
              <a:t>one in the leftmost bit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positive values </a:t>
            </a:r>
            <a:r>
              <a:rPr lang="en-US" dirty="0"/>
              <a:t>have a </a:t>
            </a:r>
            <a:r>
              <a:rPr lang="en-US" dirty="0">
                <a:solidFill>
                  <a:schemeClr val="accent5"/>
                </a:solidFill>
              </a:rPr>
              <a:t>zero in the leftmost bit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problem is </a:t>
            </a:r>
            <a:r>
              <a:rPr lang="en-US" b="1" dirty="0">
                <a:solidFill>
                  <a:srgbClr val="0070C0"/>
                </a:solidFill>
              </a:rPr>
              <a:t>there are two values for zero</a:t>
            </a:r>
          </a:p>
          <a:p>
            <a:pPr lvl="1"/>
            <a:r>
              <a:rPr lang="en-US" dirty="0"/>
              <a:t>1111 and 0000 in 4-bits</a:t>
            </a:r>
          </a:p>
          <a:p>
            <a:pPr lvl="1"/>
            <a:r>
              <a:rPr lang="en-US" dirty="0"/>
              <a:t>arithmetic is tricky when you cross over the zeros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E5797-056C-D84F-B7D7-273C23C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225160" cy="586954"/>
          </a:xfrm>
        </p:spPr>
        <p:txBody>
          <a:bodyPr/>
          <a:lstStyle/>
          <a:p>
            <a:r>
              <a:rPr lang="en-US" dirty="0"/>
              <a:t>1's Complement Signed Integer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88B8C-BD14-9349-BB52-95EB2EE3D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539"/>
          <a:stretch/>
        </p:blipFill>
        <p:spPr>
          <a:xfrm>
            <a:off x="7076266" y="602675"/>
            <a:ext cx="5001553" cy="54451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ECFD54-F440-3047-AED9-BAB4D39D1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9843"/>
              </p:ext>
            </p:extLst>
          </p:nvPr>
        </p:nvGraphicFramePr>
        <p:xfrm>
          <a:off x="1517244" y="2497735"/>
          <a:ext cx="4073388" cy="2990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796">
                  <a:extLst>
                    <a:ext uri="{9D8B030D-6E8A-4147-A177-3AD203B41FA5}">
                      <a16:colId xmlns:a16="http://schemas.microsoft.com/office/drawing/2014/main" val="1393260036"/>
                    </a:ext>
                  </a:extLst>
                </a:gridCol>
              </a:tblGrid>
              <a:tr h="279741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512675-6316-8147-B38E-6749F24976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2A0170-604A-8B68-C309-0609CB97E57C}"/>
              </a:ext>
            </a:extLst>
          </p:cNvPr>
          <p:cNvGrpSpPr/>
          <p:nvPr/>
        </p:nvGrpSpPr>
        <p:grpSpPr>
          <a:xfrm>
            <a:off x="7446337" y="6213355"/>
            <a:ext cx="4136180" cy="394220"/>
            <a:chOff x="7401748" y="6238243"/>
            <a:chExt cx="4136180" cy="39422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C27D11-8266-4A15-065E-DEB8329B4403}"/>
                </a:ext>
              </a:extLst>
            </p:cNvPr>
            <p:cNvCxnSpPr>
              <a:cxnSpLocks/>
            </p:cNvCxnSpPr>
            <p:nvPr/>
          </p:nvCxnSpPr>
          <p:spPr>
            <a:xfrm>
              <a:off x="7698742" y="6255325"/>
              <a:ext cx="383406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8907CA-FD1D-8736-3074-7A0CDC01DC4C}"/>
                </a:ext>
              </a:extLst>
            </p:cNvPr>
            <p:cNvSpPr txBox="1"/>
            <p:nvPr/>
          </p:nvSpPr>
          <p:spPr>
            <a:xfrm>
              <a:off x="9145752" y="626313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E872A-A9A9-14DD-391A-CE13103FBA42}"/>
                </a:ext>
              </a:extLst>
            </p:cNvPr>
            <p:cNvSpPr txBox="1"/>
            <p:nvPr/>
          </p:nvSpPr>
          <p:spPr>
            <a:xfrm>
              <a:off x="9535602" y="6263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ABC8F9-A09B-9D33-04B6-3DD2DE1EC19B}"/>
                </a:ext>
              </a:extLst>
            </p:cNvPr>
            <p:cNvSpPr txBox="1"/>
            <p:nvPr/>
          </p:nvSpPr>
          <p:spPr>
            <a:xfrm>
              <a:off x="8832846" y="626313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3CA84-C14F-AD10-6033-9EDC414A7AC8}"/>
                </a:ext>
              </a:extLst>
            </p:cNvPr>
            <p:cNvSpPr txBox="1"/>
            <p:nvPr/>
          </p:nvSpPr>
          <p:spPr>
            <a:xfrm>
              <a:off x="8519940" y="626313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AF9E39-4BDE-6830-5354-EF464C3DC945}"/>
                </a:ext>
              </a:extLst>
            </p:cNvPr>
            <p:cNvSpPr txBox="1"/>
            <p:nvPr/>
          </p:nvSpPr>
          <p:spPr>
            <a:xfrm>
              <a:off x="7401748" y="62382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3C0FE-8FC7-D5CA-08AC-DED74DC5B634}"/>
                </a:ext>
              </a:extLst>
            </p:cNvPr>
            <p:cNvSpPr txBox="1"/>
            <p:nvPr/>
          </p:nvSpPr>
          <p:spPr>
            <a:xfrm>
              <a:off x="11225022" y="62553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63D61-44B5-68A2-74F8-76BB10BF36DA}"/>
                </a:ext>
              </a:extLst>
            </p:cNvPr>
            <p:cNvSpPr txBox="1"/>
            <p:nvPr/>
          </p:nvSpPr>
          <p:spPr>
            <a:xfrm>
              <a:off x="9848508" y="6263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0B507B-4283-530F-2868-98F3C8B6B651}"/>
                </a:ext>
              </a:extLst>
            </p:cNvPr>
            <p:cNvSpPr txBox="1"/>
            <p:nvPr/>
          </p:nvSpPr>
          <p:spPr>
            <a:xfrm>
              <a:off x="10183773" y="6254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9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382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203356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blipFill>
                <a:blip r:embed="rId12"/>
                <a:stretch>
                  <a:fillRect l="-1237" b="-6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1747259" y="1344884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9677" b="-3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7B3BDA-6033-2FEA-D2EC-1CC0D38A50B3}"/>
              </a:ext>
            </a:extLst>
          </p:cNvPr>
          <p:cNvSpPr/>
          <p:nvPr/>
        </p:nvSpPr>
        <p:spPr>
          <a:xfrm>
            <a:off x="7378995" y="1527350"/>
            <a:ext cx="318977" cy="329865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79760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00423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–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subtrahend</a:t>
            </a:r>
          </a:p>
          <a:p>
            <a:pPr marL="681037" lvl="2" indent="0">
              <a:buNone/>
            </a:pPr>
            <a:r>
              <a:rPr lang="en-US" sz="2000" b="1" dirty="0"/>
              <a:t>				                    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36150" y="3580590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 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384458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When adding </a:t>
            </a:r>
            <a:r>
              <a:rPr lang="en-US" dirty="0">
                <a:solidFill>
                  <a:srgbClr val="0070C0"/>
                </a:solidFill>
              </a:rPr>
              <a:t>two positive numbers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two negative numbers</a:t>
            </a:r>
          </a:p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Overflow Detection - 1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96220" y="3259495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265528" y="1603537"/>
              <a:ext cx="530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3753F"/>
                  </a:solidFill>
                </a:rPr>
                <a:t>Cin</a:t>
              </a:r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145" y="885691"/>
            <a:ext cx="6766083" cy="397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When adding </a:t>
            </a:r>
            <a:r>
              <a:rPr lang="en-US" dirty="0">
                <a:solidFill>
                  <a:srgbClr val="0070C0"/>
                </a:solidFill>
              </a:rPr>
              <a:t>two positive numbers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two negative numbers</a:t>
            </a:r>
          </a:p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Overflow Detection - 2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948830" y="2631235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449045" y="3704599"/>
              <a:ext cx="5709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F3753F"/>
                  </a:solidFill>
                </a:rPr>
                <a:t>Cin</a:t>
              </a:r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56145" y="5014370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575117" y="3115776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891" y="741635"/>
            <a:ext cx="12069085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Decimal is base 10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Hexadecimal is base 16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and octal is base 8</a:t>
            </a:r>
          </a:p>
          <a:p>
            <a:r>
              <a:rPr lang="en-US" b="1" dirty="0">
                <a:solidFill>
                  <a:schemeClr val="accent3"/>
                </a:solidFill>
              </a:rPr>
              <a:t>Octal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8 values 0 – 7 (written in C as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7, careful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is octal = 59 in decimal)</a:t>
            </a:r>
          </a:p>
          <a:p>
            <a:r>
              <a:rPr lang="en-US" b="1" dirty="0">
                <a:solidFill>
                  <a:srgbClr val="00B0F0"/>
                </a:solidFill>
              </a:rPr>
              <a:t>Hex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hex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 –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dirty="0">
                <a:solidFill>
                  <a:srgbClr val="0070C0"/>
                </a:solidFill>
              </a:rPr>
              <a:t>0b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3276" y="3784658"/>
            <a:ext cx="11143622" cy="1488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4 bits = 16 values + leading digit is always a 1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to represent both  – and + exponents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89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C2C-04F2-118A-C3CF-150E1376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 754 Floating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545E5-805B-4619-F812-9EA159BDE9D6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98727" y="1518533"/>
                <a:ext cx="7817959" cy="481690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1800" dirty="0"/>
                  <a:t>Evolving Standard</a:t>
                </a:r>
              </a:p>
              <a:p>
                <a:r>
                  <a:rPr lang="en-US" sz="1800" b="1" dirty="0"/>
                  <a:t>Single – 32 bit  "C Float"</a:t>
                </a:r>
              </a:p>
              <a:p>
                <a:r>
                  <a:rPr lang="en-US" sz="1800" b="1" dirty="0"/>
                  <a:t>Double – 64 bit "C Double"</a:t>
                </a:r>
              </a:p>
              <a:p>
                <a:r>
                  <a:rPr lang="en-US" sz="1800" dirty="0"/>
                  <a:t>Half – 16 bit</a:t>
                </a:r>
              </a:p>
              <a:p>
                <a:r>
                  <a:rPr lang="en-US" sz="1800" dirty="0"/>
                  <a:t>Quad – 128 bit</a:t>
                </a:r>
              </a:p>
              <a:p>
                <a:r>
                  <a:rPr lang="en-US" sz="1800" dirty="0"/>
                  <a:t>Binary Floating Point</a:t>
                </a:r>
              </a:p>
              <a:p>
                <a:r>
                  <a:rPr lang="en-US" sz="1800" dirty="0"/>
                  <a:t>Standard also defined decimal FP (not supported by most hardware)</a:t>
                </a:r>
              </a:p>
              <a:p>
                <a:r>
                  <a:rPr lang="en-US" sz="1800" dirty="0"/>
                  <a:t>Special Encodings</a:t>
                </a:r>
              </a:p>
              <a:p>
                <a:pPr lvl="1"/>
                <a:r>
                  <a:rPr lang="en-US" sz="1600" dirty="0"/>
                  <a:t>NAN – not a number (quiet, signaling)</a:t>
                </a:r>
              </a:p>
              <a:p>
                <a:pPr lvl="1"/>
                <a:r>
                  <a:rPr lang="en-US" sz="1600" dirty="0"/>
                  <a:t>+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and 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 (biggest positive #, and smallest negative number)</a:t>
                </a:r>
              </a:p>
              <a:p>
                <a:r>
                  <a:rPr lang="en-US" sz="1800" dirty="0"/>
                  <a:t>Subnormal Numbers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545E5-805B-4619-F812-9EA159BDE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98727" y="1518533"/>
                <a:ext cx="7817959" cy="4816905"/>
              </a:xfrm>
              <a:blipFill>
                <a:blip r:embed="rId4"/>
                <a:stretch>
                  <a:fillRect l="-324" t="-2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02392-BE5C-4894-E318-06843349EB3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0648462"/>
              </p:ext>
            </p:extLst>
          </p:nvPr>
        </p:nvGraphicFramePr>
        <p:xfrm>
          <a:off x="7568517" y="20812"/>
          <a:ext cx="4354103" cy="715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391">
                  <a:extLst>
                    <a:ext uri="{9D8B030D-6E8A-4147-A177-3AD203B41FA5}">
                      <a16:colId xmlns:a16="http://schemas.microsoft.com/office/drawing/2014/main" val="2652528623"/>
                    </a:ext>
                  </a:extLst>
                </a:gridCol>
                <a:gridCol w="1589519">
                  <a:extLst>
                    <a:ext uri="{9D8B030D-6E8A-4147-A177-3AD203B41FA5}">
                      <a16:colId xmlns:a16="http://schemas.microsoft.com/office/drawing/2014/main" val="3724520161"/>
                    </a:ext>
                  </a:extLst>
                </a:gridCol>
                <a:gridCol w="1858193">
                  <a:extLst>
                    <a:ext uri="{9D8B030D-6E8A-4147-A177-3AD203B41FA5}">
                      <a16:colId xmlns:a16="http://schemas.microsoft.com/office/drawing/2014/main" val="619849265"/>
                    </a:ext>
                  </a:extLst>
                </a:gridCol>
              </a:tblGrid>
              <a:tr h="364817">
                <a:tc>
                  <a:txBody>
                    <a:bodyPr/>
                    <a:lstStyle/>
                    <a:p>
                      <a:r>
                        <a:rPr lang="en-US" sz="2000" dirty="0"/>
                        <a:t>sign</a:t>
                      </a:r>
                    </a:p>
                  </a:txBody>
                  <a:tcPr marL="45720" marR="45720" marT="22860" marB="228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 = E +127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mantissa</a:t>
                      </a:r>
                    </a:p>
                  </a:txBody>
                  <a:tcPr marL="45720" marR="45720" marT="22860" marB="228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62946"/>
                  </a:ext>
                </a:extLst>
              </a:tr>
              <a:tr h="350477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7158047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ACF99B-A038-A7F5-D951-1C6FD4F5D8A0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1900701"/>
              </p:ext>
            </p:extLst>
          </p:nvPr>
        </p:nvGraphicFramePr>
        <p:xfrm>
          <a:off x="4448122" y="803239"/>
          <a:ext cx="7537128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639">
                  <a:extLst>
                    <a:ext uri="{9D8B030D-6E8A-4147-A177-3AD203B41FA5}">
                      <a16:colId xmlns:a16="http://schemas.microsoft.com/office/drawing/2014/main" val="2652528623"/>
                    </a:ext>
                  </a:extLst>
                </a:gridCol>
                <a:gridCol w="1783768">
                  <a:extLst>
                    <a:ext uri="{9D8B030D-6E8A-4147-A177-3AD203B41FA5}">
                      <a16:colId xmlns:a16="http://schemas.microsoft.com/office/drawing/2014/main" val="3724520161"/>
                    </a:ext>
                  </a:extLst>
                </a:gridCol>
                <a:gridCol w="5078721">
                  <a:extLst>
                    <a:ext uri="{9D8B030D-6E8A-4147-A177-3AD203B41FA5}">
                      <a16:colId xmlns:a16="http://schemas.microsoft.com/office/drawing/2014/main" val="619849265"/>
                    </a:ext>
                  </a:extLst>
                </a:gridCol>
              </a:tblGrid>
              <a:tr h="318398">
                <a:tc>
                  <a:txBody>
                    <a:bodyPr/>
                    <a:lstStyle/>
                    <a:p>
                      <a:r>
                        <a:rPr lang="en-US" sz="2000" dirty="0"/>
                        <a:t>sign</a:t>
                      </a:r>
                    </a:p>
                  </a:txBody>
                  <a:tcPr marL="45720" marR="45720" marT="22860" marB="228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 = E + 1023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mantissa</a:t>
                      </a:r>
                    </a:p>
                  </a:txBody>
                  <a:tcPr marL="45720" marR="45720" marT="22860" marB="228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62946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52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7158047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70482C-534E-67AC-3EC0-BD13403FB8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8EE-D8EC-3369-5EB5-A0812258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and Linearity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3564BD-ACAB-B473-7BBE-6469176FD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568142"/>
              </p:ext>
            </p:extLst>
          </p:nvPr>
        </p:nvGraphicFramePr>
        <p:xfrm>
          <a:off x="637097" y="1822535"/>
          <a:ext cx="11059866" cy="2486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5112BD-E761-ED93-47F9-1041620DD119}"/>
              </a:ext>
            </a:extLst>
          </p:cNvPr>
          <p:cNvCxnSpPr/>
          <p:nvPr/>
        </p:nvCxnSpPr>
        <p:spPr>
          <a:xfrm>
            <a:off x="2757673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308CD-060A-2C38-E1C2-5F218DC3C31B}"/>
              </a:ext>
            </a:extLst>
          </p:cNvPr>
          <p:cNvCxnSpPr/>
          <p:nvPr/>
        </p:nvCxnSpPr>
        <p:spPr>
          <a:xfrm>
            <a:off x="4530587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306CB9-2730-4599-EB6F-AF15C5423243}"/>
              </a:ext>
            </a:extLst>
          </p:cNvPr>
          <p:cNvCxnSpPr/>
          <p:nvPr/>
        </p:nvCxnSpPr>
        <p:spPr>
          <a:xfrm>
            <a:off x="8073976" y="3551711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D5275-2FEA-2F8D-BB6D-BB2921E2ADE9}"/>
              </a:ext>
            </a:extLst>
          </p:cNvPr>
          <p:cNvCxnSpPr/>
          <p:nvPr/>
        </p:nvCxnSpPr>
        <p:spPr>
          <a:xfrm>
            <a:off x="1892563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B8BCDC-FA91-1B03-324F-C7C211DF89B8}"/>
              </a:ext>
            </a:extLst>
          </p:cNvPr>
          <p:cNvSpPr txBox="1"/>
          <p:nvPr/>
        </p:nvSpPr>
        <p:spPr>
          <a:xfrm rot="5400000">
            <a:off x="610942" y="3841166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369CE-0194-CE05-DF2F-1F585E020F0E}"/>
              </a:ext>
            </a:extLst>
          </p:cNvPr>
          <p:cNvSpPr txBox="1"/>
          <p:nvPr/>
        </p:nvSpPr>
        <p:spPr>
          <a:xfrm rot="5400000">
            <a:off x="1497821" y="3820611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550D2-FB76-BF34-7B83-C948999113BB}"/>
              </a:ext>
            </a:extLst>
          </p:cNvPr>
          <p:cNvSpPr txBox="1"/>
          <p:nvPr/>
        </p:nvSpPr>
        <p:spPr>
          <a:xfrm rot="5400000">
            <a:off x="2845629" y="3810132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68B19-96DA-CE65-8CCA-97C97487EBBA}"/>
              </a:ext>
            </a:extLst>
          </p:cNvPr>
          <p:cNvSpPr txBox="1"/>
          <p:nvPr/>
        </p:nvSpPr>
        <p:spPr>
          <a:xfrm rot="5400000">
            <a:off x="5482784" y="3841165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5D1BD-76D9-A627-2357-1C94D21BB079}"/>
              </a:ext>
            </a:extLst>
          </p:cNvPr>
          <p:cNvSpPr txBox="1"/>
          <p:nvPr/>
        </p:nvSpPr>
        <p:spPr>
          <a:xfrm rot="5400000">
            <a:off x="9467747" y="3969845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Exp=100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261610-56F7-86BB-E193-E0DCD37BE72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37097" y="5106331"/>
            <a:ext cx="4335731" cy="8247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lvl="1" indent="0">
              <a:buFont typeface="Arial" panose="020B0604020202020204" pitchFamily="34" charset="0"/>
              <a:buNone/>
            </a:pPr>
            <a:r>
              <a:rPr lang="en-US"/>
              <a:t>Why the non-linearity?</a:t>
            </a:r>
          </a:p>
          <a:p>
            <a:pPr marL="317500" lvl="1" indent="0">
              <a:buFont typeface="Arial" panose="020B0604020202020204" pitchFamily="34" charset="0"/>
              <a:buNone/>
            </a:pPr>
            <a:r>
              <a:rPr lang="en-US"/>
              <a:t>Note, Exp=000 is treated specially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DAF7-DD35-F94E-788A-21C5774A55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7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262E-6E2E-CDBE-D4C9-5FA298F3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IEEE Floating Point and "C" FP Types</a:t>
            </a: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FC64F06-2E57-EA8B-9B43-75BC8E76AFA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4469770"/>
              </p:ext>
            </p:extLst>
          </p:nvPr>
        </p:nvGraphicFramePr>
        <p:xfrm>
          <a:off x="337351" y="1660124"/>
          <a:ext cx="11165675" cy="4326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913">
                  <a:extLst>
                    <a:ext uri="{9D8B030D-6E8A-4147-A177-3AD203B41FA5}">
                      <a16:colId xmlns:a16="http://schemas.microsoft.com/office/drawing/2014/main" val="608191758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264131987"/>
                    </a:ext>
                  </a:extLst>
                </a:gridCol>
                <a:gridCol w="692458">
                  <a:extLst>
                    <a:ext uri="{9D8B030D-6E8A-4147-A177-3AD203B41FA5}">
                      <a16:colId xmlns:a16="http://schemas.microsoft.com/office/drawing/2014/main" val="2499376263"/>
                    </a:ext>
                  </a:extLst>
                </a:gridCol>
                <a:gridCol w="2639054">
                  <a:extLst>
                    <a:ext uri="{9D8B030D-6E8A-4147-A177-3AD203B41FA5}">
                      <a16:colId xmlns:a16="http://schemas.microsoft.com/office/drawing/2014/main" val="967655952"/>
                    </a:ext>
                  </a:extLst>
                </a:gridCol>
                <a:gridCol w="2272939">
                  <a:extLst>
                    <a:ext uri="{9D8B030D-6E8A-4147-A177-3AD203B41FA5}">
                      <a16:colId xmlns:a16="http://schemas.microsoft.com/office/drawing/2014/main" val="2966533993"/>
                    </a:ext>
                  </a:extLst>
                </a:gridCol>
                <a:gridCol w="2294241">
                  <a:extLst>
                    <a:ext uri="{9D8B030D-6E8A-4147-A177-3AD203B41FA5}">
                      <a16:colId xmlns:a16="http://schemas.microsoft.com/office/drawing/2014/main" val="1802279697"/>
                    </a:ext>
                  </a:extLst>
                </a:gridCol>
              </a:tblGrid>
              <a:tr h="1016131">
                <a:tc>
                  <a:txBody>
                    <a:bodyPr/>
                    <a:lstStyle/>
                    <a:p>
                      <a:r>
                        <a:rPr lang="en-US" sz="2000" b="1" dirty="0"/>
                        <a:t>IEEE Type 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size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sign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exponent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mantissa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“C” name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15074"/>
                  </a:ext>
                </a:extLst>
              </a:tr>
              <a:tr h="769966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bfloat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(not IEEE yet)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(subset of float)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07884176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half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223610086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single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822656670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double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10774455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quad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22980647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FA85E0-D89E-2672-8FDF-72F253294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Review: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7212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200" b="1" dirty="0">
                <a:solidFill>
                  <a:schemeClr val="tx2"/>
                </a:solidFill>
              </a:rPr>
              <a:t>states</a:t>
            </a:r>
            <a:r>
              <a:rPr lang="en-US" sz="22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200" dirty="0">
                <a:solidFill>
                  <a:schemeClr val="tx2"/>
                </a:solidFill>
              </a:rPr>
              <a:t>Memory is organized into a </a:t>
            </a:r>
            <a:r>
              <a:rPr lang="en-US" sz="2200" b="1" dirty="0">
                <a:solidFill>
                  <a:schemeClr val="tx2"/>
                </a:solidFill>
              </a:rPr>
              <a:t>fixed unit </a:t>
            </a:r>
            <a:r>
              <a:rPr lang="en-US" sz="2200" dirty="0">
                <a:solidFill>
                  <a:schemeClr val="tx2"/>
                </a:solidFill>
              </a:rPr>
              <a:t>of </a:t>
            </a:r>
            <a:r>
              <a:rPr lang="en-US" sz="2200" dirty="0">
                <a:solidFill>
                  <a:schemeClr val="accent5"/>
                </a:solidFill>
              </a:rPr>
              <a:t>8 bits, called a </a:t>
            </a:r>
            <a:r>
              <a:rPr lang="en-US" sz="2200" b="1" dirty="0">
                <a:solidFill>
                  <a:schemeClr val="accent5"/>
                </a:solidFill>
              </a:rPr>
              <a:t>byte</a:t>
            </a:r>
          </a:p>
          <a:p>
            <a:endParaRPr lang="en-US" sz="2200" dirty="0">
              <a:solidFill>
                <a:schemeClr val="accent5"/>
              </a:solidFill>
            </a:endParaRPr>
          </a:p>
          <a:p>
            <a:endParaRPr lang="en-US" sz="2200" dirty="0">
              <a:solidFill>
                <a:schemeClr val="accent5"/>
              </a:solidFill>
            </a:endParaRPr>
          </a:p>
          <a:p>
            <a:endParaRPr lang="en-US" sz="2200" dirty="0">
              <a:solidFill>
                <a:schemeClr val="accent5"/>
              </a:solidFill>
            </a:endParaRPr>
          </a:p>
          <a:p>
            <a:pPr lvl="1"/>
            <a:endParaRPr lang="en-US" sz="2000" dirty="0">
              <a:solidFill>
                <a:schemeClr val="accent5"/>
              </a:solidFill>
            </a:endParaRPr>
          </a:p>
          <a:p>
            <a:r>
              <a:rPr lang="en-US" sz="2200" dirty="0"/>
              <a:t>Conceptually, memory is a </a:t>
            </a:r>
            <a:r>
              <a:rPr lang="en-US" sz="2200" dirty="0">
                <a:solidFill>
                  <a:schemeClr val="accent5"/>
                </a:solidFill>
              </a:rPr>
              <a:t>single, </a:t>
            </a:r>
            <a:r>
              <a:rPr lang="en-US" sz="2200" b="1" dirty="0">
                <a:solidFill>
                  <a:schemeClr val="accent5"/>
                </a:solidFill>
              </a:rPr>
              <a:t>large array </a:t>
            </a:r>
            <a:r>
              <a:rPr lang="en-US" sz="2200" dirty="0">
                <a:solidFill>
                  <a:schemeClr val="accent5"/>
                </a:solidFill>
              </a:rPr>
              <a:t>of </a:t>
            </a:r>
            <a:r>
              <a:rPr lang="en-US" sz="2200" b="1" dirty="0">
                <a:solidFill>
                  <a:schemeClr val="accent5"/>
                </a:solidFill>
              </a:rPr>
              <a:t>bytes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5"/>
                </a:solidFill>
              </a:rPr>
              <a:t>where each byte </a:t>
            </a:r>
            <a:r>
              <a:rPr lang="en-US" sz="2200" dirty="0">
                <a:solidFill>
                  <a:schemeClr val="accent5"/>
                </a:solidFill>
              </a:rPr>
              <a:t>has a unique</a:t>
            </a:r>
            <a:r>
              <a:rPr lang="en-US" sz="2200" dirty="0"/>
              <a:t> </a:t>
            </a:r>
            <a:r>
              <a:rPr lang="en-US" sz="2200" i="1" dirty="0">
                <a:solidFill>
                  <a:srgbClr val="CC0000"/>
                </a:solidFill>
              </a:rPr>
              <a:t>address (byte addressable memory)</a:t>
            </a:r>
            <a:endParaRPr lang="en-US" sz="2200" dirty="0"/>
          </a:p>
          <a:p>
            <a:pPr>
              <a:defRPr/>
            </a:pPr>
            <a:r>
              <a:rPr lang="en-US" sz="2200" dirty="0">
                <a:solidFill>
                  <a:schemeClr val="accent1"/>
                </a:solidFill>
              </a:rPr>
              <a:t>An address is an </a:t>
            </a:r>
            <a:r>
              <a:rPr lang="en-US" sz="2200" b="1" dirty="0">
                <a:solidFill>
                  <a:schemeClr val="accent1"/>
                </a:solidFill>
              </a:rPr>
              <a:t>unsigned</a:t>
            </a:r>
            <a:r>
              <a:rPr lang="en-US" sz="2200" dirty="0">
                <a:solidFill>
                  <a:schemeClr val="accent1"/>
                </a:solidFill>
              </a:rPr>
              <a:t> (positive #) </a:t>
            </a:r>
            <a:r>
              <a:rPr lang="en-US" sz="2200" i="1" dirty="0">
                <a:solidFill>
                  <a:srgbClr val="2C895B"/>
                </a:solidFill>
              </a:rPr>
              <a:t>fixed-length</a:t>
            </a:r>
            <a:r>
              <a:rPr lang="en-US" sz="22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2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200" i="1" dirty="0">
                <a:solidFill>
                  <a:srgbClr val="C00000"/>
                </a:solidFill>
              </a:rPr>
              <a:t>address space</a:t>
            </a:r>
            <a:endParaRPr lang="en-US" sz="2200" dirty="0"/>
          </a:p>
          <a:p>
            <a:r>
              <a:rPr lang="en-US" sz="2200" dirty="0">
                <a:solidFill>
                  <a:srgbClr val="2C895B"/>
                </a:solidFill>
              </a:rPr>
              <a:t>Each byte </a:t>
            </a:r>
            <a:r>
              <a:rPr lang="en-US" sz="2200" dirty="0"/>
              <a:t>in memory can be </a:t>
            </a:r>
            <a:r>
              <a:rPr lang="en-US" sz="2200" b="1" dirty="0">
                <a:solidFill>
                  <a:schemeClr val="accent5"/>
                </a:solidFill>
              </a:rPr>
              <a:t>individually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accessed</a:t>
            </a:r>
            <a:r>
              <a:rPr lang="en-US" sz="2200" dirty="0"/>
              <a:t> and operated on given its </a:t>
            </a:r>
            <a:r>
              <a:rPr lang="en-US" sz="2200" b="1" dirty="0">
                <a:solidFill>
                  <a:schemeClr val="accent1"/>
                </a:solidFill>
              </a:rPr>
              <a:t>unique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/>
        </p:nvGraphicFramePr>
        <p:xfrm>
          <a:off x="2501615" y="1793805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296155" y="2246966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1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tx2"/>
                </a:solidFill>
              </a:rPr>
              <a:t>Example Below: Variables all starting at address 0x80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50140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0x00001008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0x00001000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contents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0x00001008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5BD0FFEC-12BA-FB84-873B-956809A4530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99737" y="5430260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0x100</a:t>
            </a: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25C019CC-CE18-C51C-D793-7B415F12709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62323" y="51168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0x101</a:t>
            </a:r>
          </a:p>
        </p:txBody>
      </p:sp>
      <p:sp>
        <p:nvSpPr>
          <p:cNvPr id="113" name="Rectangle 7">
            <a:extLst>
              <a:ext uri="{FF2B5EF4-FFF2-40B4-BE49-F238E27FC236}">
                <a16:creationId xmlns:a16="http://schemas.microsoft.com/office/drawing/2014/main" id="{E545CC64-8FFB-A5C0-457D-8479085E5A5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60736" y="47866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0x102</a:t>
            </a:r>
          </a:p>
        </p:txBody>
      </p:sp>
      <p:sp>
        <p:nvSpPr>
          <p:cNvPr id="115" name="Rectangle 8">
            <a:extLst>
              <a:ext uri="{FF2B5EF4-FFF2-40B4-BE49-F238E27FC236}">
                <a16:creationId xmlns:a16="http://schemas.microsoft.com/office/drawing/2014/main" id="{E057EBBF-3C92-7EAD-2438-0B219D43135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5973" y="45072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0x103</a:t>
            </a:r>
          </a:p>
        </p:txBody>
      </p: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307327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169EA-E12A-9FC0-3E7C-122D3763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146668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26976" y="1488479"/>
            <a:ext cx="4249481" cy="2197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Examples In Base 10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42.4    x 10</a:t>
            </a:r>
            <a:r>
              <a:rPr lang="en-US" sz="2400" baseline="30000" dirty="0"/>
              <a:t>5    </a:t>
            </a:r>
            <a:r>
              <a:rPr lang="en-US" sz="2400" dirty="0"/>
              <a:t>=   4.24    x 10</a:t>
            </a:r>
            <a:r>
              <a:rPr lang="en-US" sz="2400" baseline="30000" dirty="0"/>
              <a:t>6</a:t>
            </a:r>
          </a:p>
          <a:p>
            <a:pPr marL="0" indent="0">
              <a:buNone/>
            </a:pPr>
            <a:r>
              <a:rPr lang="en-US" sz="2400" dirty="0"/>
              <a:t>324.5  x 10</a:t>
            </a:r>
            <a:r>
              <a:rPr lang="en-US" sz="2400" baseline="30000" dirty="0"/>
              <a:t>5    </a:t>
            </a:r>
            <a:r>
              <a:rPr lang="en-US" sz="2400" dirty="0"/>
              <a:t>=   3.245  x 10</a:t>
            </a:r>
            <a:r>
              <a:rPr lang="en-US" sz="2400" baseline="30000" dirty="0"/>
              <a:t>7</a:t>
            </a:r>
          </a:p>
          <a:p>
            <a:pPr marL="0" indent="0">
              <a:buNone/>
            </a:pPr>
            <a:r>
              <a:rPr lang="en-US" sz="2400" dirty="0"/>
              <a:t>0.624  x 10</a:t>
            </a:r>
            <a:r>
              <a:rPr lang="en-US" sz="2400" baseline="30000" dirty="0"/>
              <a:t>5</a:t>
            </a:r>
            <a:r>
              <a:rPr lang="en-US" sz="2400" dirty="0"/>
              <a:t>   =   6.24    x 10</a:t>
            </a:r>
            <a:r>
              <a:rPr lang="en-US" sz="2400" baseline="30000" dirty="0"/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E8CBD-2801-B843-AE10-237A4F1F8E34}"/>
              </a:ext>
            </a:extLst>
          </p:cNvPr>
          <p:cNvSpPr/>
          <p:nvPr/>
        </p:nvSpPr>
        <p:spPr bwMode="auto">
          <a:xfrm>
            <a:off x="1779936" y="4266833"/>
            <a:ext cx="8135694" cy="1300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b="1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Observation on base 10:</a:t>
            </a:r>
          </a:p>
          <a:p>
            <a:pPr algn="l" eaLnBrk="1" hangingPunct="1"/>
            <a:r>
              <a:rPr lang="en-US" sz="2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We usually adjust the exponent until we get down to one digit to the left of the decimal point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44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0914" y="1013467"/>
            <a:ext cx="7485307" cy="51605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ea typeface="ＭＳ Ｐゴシック" pitchFamily="34" charset="-128"/>
                <a:cs typeface="ＭＳ Ｐゴシック" pitchFamily="34" charset="-128"/>
              </a:rPr>
              <a:t>Digital Hardware (and C) supports two flavors of integers</a:t>
            </a:r>
          </a:p>
          <a:p>
            <a:pPr lvl="1"/>
            <a:r>
              <a:rPr lang="en-US" sz="2200" i="1" dirty="0">
                <a:solidFill>
                  <a:srgbClr val="0070C0"/>
                </a:solidFill>
              </a:rPr>
              <a:t>unsigned</a:t>
            </a:r>
            <a:r>
              <a:rPr lang="en-US" sz="2200" dirty="0">
                <a:solidFill>
                  <a:srgbClr val="0070C0"/>
                </a:solidFill>
              </a:rPr>
              <a:t> – only non-negative (positive) numbers</a:t>
            </a:r>
          </a:p>
          <a:p>
            <a:pPr lvl="1">
              <a:spcBef>
                <a:spcPts val="576"/>
              </a:spcBef>
            </a:pPr>
            <a:r>
              <a:rPr lang="en-US" sz="2200" i="1" dirty="0">
                <a:solidFill>
                  <a:srgbClr val="AB0000"/>
                </a:solidFill>
              </a:rPr>
              <a:t>signed</a:t>
            </a:r>
            <a:r>
              <a:rPr lang="en-US" sz="2200" dirty="0">
                <a:solidFill>
                  <a:srgbClr val="AB0000"/>
                </a:solidFill>
              </a:rPr>
              <a:t> – both negative and non-negatives (positive) numbers</a:t>
            </a:r>
          </a:p>
          <a:p>
            <a:r>
              <a:rPr lang="en-US" sz="2200" dirty="0">
                <a:solidFill>
                  <a:srgbClr val="0070C0"/>
                </a:solidFill>
              </a:rPr>
              <a:t>A Signed integer </a:t>
            </a:r>
            <a:r>
              <a:rPr lang="en-US" sz="2200" dirty="0"/>
              <a:t>must be able to represent:</a:t>
            </a:r>
          </a:p>
          <a:p>
            <a:pPr lvl="1"/>
            <a:r>
              <a:rPr lang="en-US" sz="2200" dirty="0"/>
              <a:t>Negative integer</a:t>
            </a:r>
          </a:p>
          <a:p>
            <a:pPr lvl="1"/>
            <a:r>
              <a:rPr lang="en-US" sz="2200" dirty="0"/>
              <a:t>Zero (0)</a:t>
            </a:r>
          </a:p>
          <a:p>
            <a:pPr lvl="1"/>
            <a:r>
              <a:rPr lang="en-US" sz="2200" dirty="0"/>
              <a:t>Positive Integer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number + (- representation of number) = 0</a:t>
            </a:r>
          </a:p>
          <a:p>
            <a:r>
              <a:rPr lang="en-US" sz="2200" dirty="0"/>
              <a:t>So, with a fixed number of bits, </a:t>
            </a:r>
            <a:r>
              <a:rPr lang="en-US" sz="2200" dirty="0">
                <a:solidFill>
                  <a:srgbClr val="2C895B"/>
                </a:solidFill>
              </a:rPr>
              <a:t>some of the bit patterns in the wheel at the left must be reallocated to represent negative numbers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4" y="163643"/>
            <a:ext cx="11919356" cy="461666"/>
          </a:xfrm>
        </p:spPr>
        <p:txBody>
          <a:bodyPr/>
          <a:lstStyle/>
          <a:p>
            <a:r>
              <a:rPr lang="en-US" dirty="0"/>
              <a:t>Characteristics of Signed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C38BA-5BD7-624F-B53E-9615B2422F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F0DAD84-DD81-C5B0-79D1-AFEE92EECF1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725233" y="1556685"/>
            <a:ext cx="4202545" cy="374463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7DB869F-9E94-3946-298A-4609494F5E57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D43A7997-FA74-5512-C4FA-A9B2C6B882BA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54000A1C-255B-128D-2BF2-EF66A92E968C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1809E07D-FD20-52D7-65AE-6889C6AA76FF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97FA7226-CC7D-EC5D-195D-874A5576E69F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1D1E88D8-13B6-869F-1E0C-A6D9CD2DCE9F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9CBA761D-8C56-08BD-62B3-99A3AB8AFB97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659BCC8C-1F0F-0A4B-03D4-C2EC7E3F4099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C6C96D5-C21A-2273-2EC4-B6C85DA9A8A1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40913D19-06B1-984A-5F84-A77CC8600E04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852274C4-1375-A4C0-92D5-C51B34AE826A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59D6BE2A-5D79-AAE8-8CE9-722DEBF5074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2ED27E02-1915-DC1C-DABE-16080AC12274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06CE10F0-0AB6-566B-998A-950F5F7903A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1E8A59FD-4879-1393-559C-34844013B7D7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3682551A-1B90-52E6-F070-3CCE3530AFCD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0B685AD1-5437-D130-715E-4F8138BE033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F28EA9F5-0573-2D44-5E28-E0D741C244E3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C2235127-0AE7-1DFB-BF2E-D72B94ACE227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1663833B-3056-2C23-49D2-649EEBBFE679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A44B7F2-2F79-792D-F328-F02F4E6562C8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6DF61B39-0889-B04D-EF52-962709FEF4B8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8BF6EA45-6365-2B09-21B6-F4E6BD6CBF65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56AAA4D6-1CB9-A78B-0624-BF96F597F21D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0247710-8066-3FFC-F30D-4A81465634C3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6D26435B-16F0-2147-93E5-510D065BF67D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6B683E05-3894-0319-C524-49670F0D041A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45BB8101-44ED-B1F2-5063-FD37DC7AFFCA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11F3721C-4319-BFCD-8298-11A0D591B62E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2A3F0BF1-BD44-FDB1-3770-BE39AE218F56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D57D1456-313F-D591-489E-AB43B2A2A31D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98F468A1-3D21-7952-C1E4-0A9F5184B0D8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D3185E78-837C-211B-3224-34D0A301FB91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71197" y="587915"/>
            <a:ext cx="8388633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(remember we are working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A0FA25C-1839-D248-BC3E-D0B30B3A949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12021" y="25514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 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ix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28C7E-E623-D54F-BA3A-21662F44D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48179"/>
              </p:ext>
            </p:extLst>
          </p:nvPr>
        </p:nvGraphicFramePr>
        <p:xfrm>
          <a:off x="1171197" y="3317404"/>
          <a:ext cx="9161576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45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sx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ix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00 00 30 39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00000000 00000000 00110000 00111001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1B613B-BA0F-444E-8198-8825C7E20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73116"/>
              </p:ext>
            </p:extLst>
          </p:nvPr>
        </p:nvGraphicFramePr>
        <p:xfrm>
          <a:off x="1179822" y="5665483"/>
          <a:ext cx="90804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8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sz="20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11111111 11111111 11001111 11000111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CB0B-F5B6-A44F-9F1A-7605C01B0CEA}"/>
              </a:ext>
            </a:extLst>
          </p:cNvPr>
          <p:cNvGrpSpPr/>
          <p:nvPr/>
        </p:nvGrpSpPr>
        <p:grpSpPr>
          <a:xfrm>
            <a:off x="4013851" y="2875080"/>
            <a:ext cx="936988" cy="851798"/>
            <a:chOff x="4289089" y="3945054"/>
            <a:chExt cx="936988" cy="8517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FCF55-3EBA-004E-A2F7-C18F90917BD2}"/>
                </a:ext>
              </a:extLst>
            </p:cNvPr>
            <p:cNvSpPr txBox="1"/>
            <p:nvPr/>
          </p:nvSpPr>
          <p:spPr>
            <a:xfrm>
              <a:off x="4289089" y="3945054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0b0011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9F8E3F-5746-2A49-8908-709882CE9A8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557010" y="4314386"/>
              <a:ext cx="200573" cy="4824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10B7C3-FFF7-7948-A316-11519E0220C3}"/>
              </a:ext>
            </a:extLst>
          </p:cNvPr>
          <p:cNvGrpSpPr/>
          <p:nvPr/>
        </p:nvGrpSpPr>
        <p:grpSpPr>
          <a:xfrm>
            <a:off x="3353409" y="5158955"/>
            <a:ext cx="936988" cy="1062788"/>
            <a:chOff x="4027658" y="4090765"/>
            <a:chExt cx="936988" cy="10627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5B5209-2687-E245-AB27-E2BE64EAA2B7}"/>
                </a:ext>
              </a:extLst>
            </p:cNvPr>
            <p:cNvSpPr txBox="1"/>
            <p:nvPr/>
          </p:nvSpPr>
          <p:spPr>
            <a:xfrm>
              <a:off x="4027658" y="4090765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0b1100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77C54B-67D0-0A49-92FB-D6A19F07E890}"/>
                </a:ext>
              </a:extLst>
            </p:cNvPr>
            <p:cNvCxnSpPr>
              <a:cxnSpLocks/>
            </p:cNvCxnSpPr>
            <p:nvPr/>
          </p:nvCxnSpPr>
          <p:spPr>
            <a:xfrm>
              <a:off x="4517483" y="4501691"/>
              <a:ext cx="344054" cy="65186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27249F0-BF94-E4D6-84F7-3D8C7E4BE92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802" y="49046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-12345;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16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15" grpId="0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5D84-EF10-4647-8DB5-FF9ED2E0FB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4465" y="458844"/>
            <a:ext cx="7876492" cy="6159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is number of bits to </a:t>
            </a:r>
            <a:r>
              <a:rPr lang="en-US" sz="2200" dirty="0">
                <a:solidFill>
                  <a:srgbClr val="0070C0"/>
                </a:solidFill>
              </a:rPr>
              <a:t>shift a </a:t>
            </a:r>
            <a:r>
              <a:rPr lang="en-US" sz="2200" dirty="0">
                <a:solidFill>
                  <a:srgbClr val="2C895B"/>
                </a:solidFill>
              </a:rPr>
              <a:t>variable x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rgbClr val="C00000"/>
                </a:solidFill>
              </a:rPr>
              <a:t> width w bits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dirty="0"/>
              <a:t>Shifts by </a:t>
            </a:r>
            <a:r>
              <a:rPr lang="en-US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0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sz="2200" b="1" dirty="0">
                <a:solidFill>
                  <a:schemeClr val="accent1"/>
                </a:solidFill>
                <a:latin typeface="Cambria Math" panose="02040503050406030204" pitchFamily="18" charset="0"/>
                <a:cs typeface="Courier New" panose="02070309020205020404" pitchFamily="49" charset="0"/>
              </a:rPr>
              <a:t>≥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are </a:t>
            </a:r>
            <a:r>
              <a:rPr lang="en-US" sz="2200" i="1" dirty="0"/>
              <a:t>undefined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Left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&lt;&lt; N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bits left, Fill with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/>
              <a:t>s on right</a:t>
            </a:r>
          </a:p>
          <a:p>
            <a:r>
              <a:rPr lang="en-US" sz="2200" b="1" dirty="0"/>
              <a:t>In C:</a:t>
            </a:r>
            <a:r>
              <a:rPr lang="en-US" sz="2200" dirty="0"/>
              <a:t>  behavior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200" dirty="0"/>
              <a:t> is determined by compiler</a:t>
            </a:r>
          </a:p>
          <a:p>
            <a:pPr lvl="1"/>
            <a:r>
              <a:rPr lang="en-US" sz="2200" dirty="0" err="1">
                <a:solidFill>
                  <a:srgbClr val="0070C0"/>
                </a:solidFill>
              </a:rPr>
              <a:t>gcc</a:t>
            </a:r>
            <a:r>
              <a:rPr lang="en-US" sz="2200" dirty="0">
                <a:solidFill>
                  <a:srgbClr val="0070C0"/>
                </a:solidFill>
              </a:rPr>
              <a:t>: it depends on data type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200" dirty="0">
                <a:solidFill>
                  <a:srgbClr val="0070C0"/>
                </a:solidFill>
              </a:rPr>
              <a:t> (signed/unsigned)</a:t>
            </a:r>
          </a:p>
          <a:p>
            <a:r>
              <a:rPr lang="en-US" sz="2200" dirty="0">
                <a:solidFill>
                  <a:srgbClr val="0070C0"/>
                </a:solidFill>
              </a:rPr>
              <a:t>Right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&gt;&gt; N</a:t>
            </a:r>
            <a:r>
              <a:rPr lang="en-US" sz="2200" dirty="0"/>
              <a:t>) </a:t>
            </a:r>
          </a:p>
          <a:p>
            <a:pPr lvl="1"/>
            <a:r>
              <a:rPr lang="en-US" sz="2200" dirty="0">
                <a:solidFill>
                  <a:srgbClr val="00B0F0"/>
                </a:solidFill>
              </a:rPr>
              <a:t>Logical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variables)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</a:t>
            </a:r>
            <a:r>
              <a:rPr lang="en-US" sz="2200" dirty="0"/>
              <a:t>, Fill with 0s on left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Arithmetic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C00000"/>
                </a:solidFill>
              </a:rPr>
              <a:t>signed</a:t>
            </a:r>
            <a:r>
              <a:rPr lang="en-US" sz="2200" dirty="0"/>
              <a:t> variables) – </a:t>
            </a:r>
            <a:r>
              <a:rPr lang="en-US" sz="2200" dirty="0">
                <a:solidFill>
                  <a:srgbClr val="7030A0"/>
                </a:solidFill>
              </a:rPr>
              <a:t>Sign Extension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 </a:t>
            </a:r>
            <a:r>
              <a:rPr lang="en-US" sz="2200" dirty="0"/>
              <a:t>while </a:t>
            </a:r>
            <a:r>
              <a:rPr lang="en-US" sz="2200" b="1" u="sng" dirty="0"/>
              <a:t>Replicating</a:t>
            </a:r>
            <a:r>
              <a:rPr lang="en-US" sz="2200" dirty="0"/>
              <a:t> the most significant bit on left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Maintains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sign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200" dirty="0"/>
          </a:p>
          <a:p>
            <a:r>
              <a:rPr lang="en-US" sz="2200" b="1" dirty="0"/>
              <a:t>In Java:</a:t>
            </a:r>
            <a:r>
              <a:rPr lang="en-US" sz="2200" dirty="0"/>
              <a:t>  logical shift is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2200" b="1" dirty="0"/>
              <a:t> </a:t>
            </a:r>
            <a:r>
              <a:rPr lang="en-US" sz="2200" dirty="0"/>
              <a:t>and arithmetic shift is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691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2333893" y="4487274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54773"/>
            <a:ext cx="12051030" cy="505134"/>
          </a:xfrm>
        </p:spPr>
        <p:txBody>
          <a:bodyPr/>
          <a:lstStyle/>
          <a:p>
            <a:r>
              <a:rPr lang="en-US" sz="2800" dirty="0"/>
              <a:t>Arithmetic Shift Right 1 Digit = Divide by 2 for 2's Complement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86883-42AA-6B41-96FF-F5AFA6862207}"/>
              </a:ext>
            </a:extLst>
          </p:cNvPr>
          <p:cNvGrpSpPr/>
          <p:nvPr/>
        </p:nvGrpSpPr>
        <p:grpSpPr>
          <a:xfrm>
            <a:off x="2267422" y="2434072"/>
            <a:ext cx="6569095" cy="782432"/>
            <a:chOff x="1553989" y="2246568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1553989" y="2246568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1759453" y="23754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53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2554215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3409646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4265077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5120508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5975939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6709697" y="239549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7448719" y="237546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C7EC8-20D8-6744-9BD1-AF983546BB9A}"/>
              </a:ext>
            </a:extLst>
          </p:cNvPr>
          <p:cNvGrpSpPr/>
          <p:nvPr/>
        </p:nvGrpSpPr>
        <p:grpSpPr>
          <a:xfrm>
            <a:off x="3985016" y="4666566"/>
            <a:ext cx="2079874" cy="461665"/>
            <a:chOff x="5972857" y="4508116"/>
            <a:chExt cx="2079874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5972857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6828288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7683719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E2247-4437-1F42-AB36-CD51A5D952D5}"/>
              </a:ext>
            </a:extLst>
          </p:cNvPr>
          <p:cNvGrpSpPr/>
          <p:nvPr/>
        </p:nvGrpSpPr>
        <p:grpSpPr>
          <a:xfrm>
            <a:off x="6506736" y="4647473"/>
            <a:ext cx="2882671" cy="471452"/>
            <a:chOff x="8562482" y="4515722"/>
            <a:chExt cx="2882671" cy="4714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8562482" y="451572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9373341" y="45168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10237995" y="4516810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11076141" y="45255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F58BA7-B1FA-5F4E-8341-9CAA010535C6}"/>
              </a:ext>
            </a:extLst>
          </p:cNvPr>
          <p:cNvSpPr txBox="1"/>
          <p:nvPr/>
        </p:nvSpPr>
        <p:spPr>
          <a:xfrm>
            <a:off x="2468689" y="46269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3BF6E-05EA-3D46-A8CF-A6E26B6CCA94}"/>
              </a:ext>
            </a:extLst>
          </p:cNvPr>
          <p:cNvGrpSpPr/>
          <p:nvPr/>
        </p:nvGrpSpPr>
        <p:grpSpPr>
          <a:xfrm>
            <a:off x="2832749" y="3033742"/>
            <a:ext cx="6372152" cy="1632824"/>
            <a:chOff x="2832749" y="3033742"/>
            <a:chExt cx="6372152" cy="16328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749" y="3054716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627511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482942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5345664" y="3072304"/>
              <a:ext cx="534720" cy="159426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207731" y="3042225"/>
              <a:ext cx="483511" cy="16052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058948" y="3033742"/>
              <a:ext cx="443153" cy="161481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7786920" y="3047210"/>
              <a:ext cx="579835" cy="160135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516968" y="3040737"/>
              <a:ext cx="687933" cy="161652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B8B25-2D65-D640-B0F9-C0A610BD541E}"/>
              </a:ext>
            </a:extLst>
          </p:cNvPr>
          <p:cNvGrpSpPr/>
          <p:nvPr/>
        </p:nvGrpSpPr>
        <p:grpSpPr>
          <a:xfrm>
            <a:off x="2381461" y="5118925"/>
            <a:ext cx="1710725" cy="795252"/>
            <a:chOff x="1704696" y="4945815"/>
            <a:chExt cx="1710725" cy="79525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0F9862-D066-3F4F-B3E8-E91CDE868CDB}"/>
                </a:ext>
              </a:extLst>
            </p:cNvPr>
            <p:cNvSpPr txBox="1"/>
            <p:nvPr/>
          </p:nvSpPr>
          <p:spPr>
            <a:xfrm>
              <a:off x="1704696" y="5371735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Replicate MSB</a:t>
              </a:r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71C9F5C0-0679-E545-A23A-666BC6791771}"/>
                </a:ext>
              </a:extLst>
            </p:cNvPr>
            <p:cNvSpPr/>
            <p:nvPr/>
          </p:nvSpPr>
          <p:spPr>
            <a:xfrm rot="5400000">
              <a:off x="2100061" y="4592181"/>
              <a:ext cx="506200" cy="1213467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A9FB-0EBD-874A-8420-F3760F6D433B}"/>
              </a:ext>
            </a:extLst>
          </p:cNvPr>
          <p:cNvGrpSpPr/>
          <p:nvPr/>
        </p:nvGrpSpPr>
        <p:grpSpPr>
          <a:xfrm>
            <a:off x="8995256" y="5218492"/>
            <a:ext cx="1870955" cy="1231447"/>
            <a:chOff x="8281823" y="5030988"/>
            <a:chExt cx="1870955" cy="123144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5400000">
              <a:off x="8335805" y="4977006"/>
              <a:ext cx="400449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63D4BE-2DA3-3E4E-8A12-1FF2E5C7584C}"/>
                </a:ext>
              </a:extLst>
            </p:cNvPr>
            <p:cNvSpPr txBox="1"/>
            <p:nvPr/>
          </p:nvSpPr>
          <p:spPr>
            <a:xfrm>
              <a:off x="8445259" y="5431438"/>
              <a:ext cx="1707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Carry Bit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“bit bucket”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6C90F-346A-0F45-A2D4-EDEE82C58877}"/>
              </a:ext>
            </a:extLst>
          </p:cNvPr>
          <p:cNvGrpSpPr/>
          <p:nvPr/>
        </p:nvGrpSpPr>
        <p:grpSpPr>
          <a:xfrm>
            <a:off x="2333891" y="5310793"/>
            <a:ext cx="6569095" cy="1405091"/>
            <a:chOff x="1620458" y="5123289"/>
            <a:chExt cx="6569095" cy="1405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DD406D-6AB0-0D4D-9C29-4F9997FC2EF2}"/>
                </a:ext>
              </a:extLst>
            </p:cNvPr>
            <p:cNvSpPr txBox="1"/>
            <p:nvPr/>
          </p:nvSpPr>
          <p:spPr>
            <a:xfrm>
              <a:off x="3831433" y="6159048"/>
              <a:ext cx="20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7D3FF98-4A0A-A245-9428-5C1D2E51CF52}"/>
                </a:ext>
              </a:extLst>
            </p:cNvPr>
            <p:cNvSpPr/>
            <p:nvPr/>
          </p:nvSpPr>
          <p:spPr>
            <a:xfrm rot="5400000">
              <a:off x="4335433" y="2408314"/>
              <a:ext cx="1139146" cy="6569095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89FEF-43DE-874E-BA74-3BC8DD4677AC}"/>
              </a:ext>
            </a:extLst>
          </p:cNvPr>
          <p:cNvGrpSpPr/>
          <p:nvPr/>
        </p:nvGrpSpPr>
        <p:grpSpPr>
          <a:xfrm>
            <a:off x="1804033" y="1675856"/>
            <a:ext cx="7578377" cy="995538"/>
            <a:chOff x="1051645" y="1263925"/>
            <a:chExt cx="7578377" cy="99553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3707457" y="1372915"/>
              <a:ext cx="2262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4594831" y="-1255917"/>
              <a:ext cx="461664" cy="6569095"/>
            </a:xfrm>
            <a:prstGeom prst="rightBrace">
              <a:avLst>
                <a:gd name="adj1" fmla="val 8333"/>
                <a:gd name="adj2" fmla="val 50352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9EB480-E6EC-CB40-B4FF-F9FD4F0E89F9}"/>
                </a:ext>
              </a:extLst>
            </p:cNvPr>
            <p:cNvSpPr txBox="1"/>
            <p:nvPr/>
          </p:nvSpPr>
          <p:spPr>
            <a:xfrm>
              <a:off x="1051645" y="1263925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A027E-8323-1943-A5F7-BA093517380E}"/>
                </a:ext>
              </a:extLst>
            </p:cNvPr>
            <p:cNvSpPr txBox="1"/>
            <p:nvPr/>
          </p:nvSpPr>
          <p:spPr>
            <a:xfrm>
              <a:off x="6712991" y="1325234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1F3C54A-74D9-AC4C-BF0C-8736116815B9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4A43F-F5DF-931A-4558-0E898F966CEE}"/>
              </a:ext>
            </a:extLst>
          </p:cNvPr>
          <p:cNvSpPr txBox="1"/>
          <p:nvPr/>
        </p:nvSpPr>
        <p:spPr>
          <a:xfrm>
            <a:off x="65886" y="3248083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Positive Number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1D9F1D-9DAC-99EF-3254-6AE1C75DC6D7}"/>
              </a:ext>
            </a:extLst>
          </p:cNvPr>
          <p:cNvCxnSpPr>
            <a:cxnSpLocks/>
          </p:cNvCxnSpPr>
          <p:nvPr/>
        </p:nvCxnSpPr>
        <p:spPr>
          <a:xfrm flipH="1">
            <a:off x="2645469" y="3027570"/>
            <a:ext cx="19199" cy="159939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CBF93F2-0C60-4909-14B4-9BE8078B5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2166" y="583885"/>
            <a:ext cx="5681700" cy="10221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024D23-3378-6FE6-6507-2F55A776E679}"/>
              </a:ext>
            </a:extLst>
          </p:cNvPr>
          <p:cNvSpPr txBox="1"/>
          <p:nvPr/>
        </p:nvSpPr>
        <p:spPr>
          <a:xfrm>
            <a:off x="3165048" y="46343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85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 animBg="1"/>
      <p:bldP spid="56" grpId="0"/>
      <p:bldP spid="5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Number ranges: </a:t>
            </a:r>
            <a:r>
              <a:rPr lang="en-US" dirty="0" err="1"/>
              <a:t>limits.h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514" y="802887"/>
            <a:ext cx="11435372" cy="57847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include file </a:t>
            </a:r>
            <a:r>
              <a:rPr lang="en-US" i="1" dirty="0">
                <a:solidFill>
                  <a:schemeClr val="accent1"/>
                </a:solidFill>
              </a:rPr>
              <a:t>&lt;</a:t>
            </a:r>
            <a:r>
              <a:rPr lang="en-US" i="1" dirty="0" err="1">
                <a:solidFill>
                  <a:schemeClr val="accent1"/>
                </a:solidFill>
              </a:rPr>
              <a:t>limits.h</a:t>
            </a:r>
            <a:r>
              <a:rPr lang="en-US" i="1" dirty="0">
                <a:solidFill>
                  <a:schemeClr val="accent1"/>
                </a:solidFill>
              </a:rPr>
              <a:t>&gt;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defines various symbolic names where the names represent the </a:t>
            </a:r>
            <a:r>
              <a:rPr lang="en-US" dirty="0">
                <a:solidFill>
                  <a:schemeClr val="accent1"/>
                </a:solidFill>
              </a:rPr>
              <a:t>various limits on resources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that the implementation imposes on applications;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standard C </a:t>
            </a:r>
            <a:r>
              <a:rPr lang="en-US" dirty="0">
                <a:solidFill>
                  <a:srgbClr val="0070C0"/>
                </a:solidFill>
              </a:rPr>
              <a:t>integer types were intended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allow code to be </a:t>
            </a:r>
            <a:r>
              <a:rPr lang="en-US" dirty="0">
                <a:solidFill>
                  <a:srgbClr val="0070C0"/>
                </a:solidFill>
              </a:rPr>
              <a:t>portable among machines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inherent data sizes (word sizes),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 each type may have </a:t>
            </a:r>
            <a:r>
              <a:rPr lang="en-US" dirty="0">
                <a:solidFill>
                  <a:schemeClr val="accent5"/>
                </a:solidFill>
              </a:rPr>
              <a:t>different range of numbers on different machines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27B697-ED19-8249-9C62-4779D4868D5F}"/>
              </a:ext>
            </a:extLst>
          </p:cNvPr>
          <p:cNvGraphicFramePr>
            <a:graphicFrameLocks noGrp="1"/>
          </p:cNvGraphicFramePr>
          <p:nvPr/>
        </p:nvGraphicFramePr>
        <p:xfrm>
          <a:off x="1960012" y="1705836"/>
          <a:ext cx="7557288" cy="172316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5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243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1892691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46893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C Data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signed 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signed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unsigned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93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SCHAR_MIN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SCHAR_MAX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UCHAR_MAX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SHRT_MIN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SHRT_MAX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USHRT_MAX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UINT_MAX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ULONG_MAX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 Box 4">
            <a:extLst>
              <a:ext uri="{FF2B5EF4-FFF2-40B4-BE49-F238E27FC236}">
                <a16:creationId xmlns:a16="http://schemas.microsoft.com/office/drawing/2014/main" id="{36E098D5-8CB2-BC43-926A-E96A5B979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747" y="3641168"/>
            <a:ext cx="5880789" cy="163121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limits.h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INT_MAX;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("Max int is: %d\n",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EC5D1-4A04-ED47-9F57-7D0B7BEDFA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121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6091" y="1210980"/>
            <a:ext cx="11611687" cy="23139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Excess, Bias (or offset) encoding </a:t>
            </a:r>
            <a:r>
              <a:rPr lang="en-US" sz="2200" dirty="0"/>
              <a:t>maps </a:t>
            </a:r>
            <a:r>
              <a:rPr lang="en-US" sz="2200" dirty="0">
                <a:solidFill>
                  <a:schemeClr val="accent1"/>
                </a:solidFill>
              </a:rPr>
              <a:t>negative numbers to an unsigned (positive) integer</a:t>
            </a:r>
            <a:r>
              <a:rPr lang="en-US" sz="2200" dirty="0"/>
              <a:t> range </a:t>
            </a:r>
            <a:r>
              <a:rPr lang="en-US" sz="2200" dirty="0">
                <a:solidFill>
                  <a:schemeClr val="accent1"/>
                </a:solidFill>
              </a:rPr>
              <a:t>by adding an offset number (</a:t>
            </a:r>
            <a:r>
              <a:rPr lang="en-US" sz="2200" dirty="0">
                <a:solidFill>
                  <a:srgbClr val="FF0000"/>
                </a:solidFill>
              </a:rPr>
              <a:t>called the bias</a:t>
            </a:r>
            <a:r>
              <a:rPr lang="en-US" sz="2200" dirty="0">
                <a:solidFill>
                  <a:schemeClr val="accent1"/>
                </a:solidFill>
              </a:rPr>
              <a:t>)  </a:t>
            </a:r>
            <a:r>
              <a:rPr lang="en-US" sz="2200" dirty="0"/>
              <a:t>to encode positive and negative numbers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</a:rPr>
              <a:t>Most negative number maps to zero</a:t>
            </a:r>
            <a:r>
              <a:rPr lang="en-US" sz="2200" b="1" dirty="0">
                <a:solidFill>
                  <a:schemeClr val="accent5"/>
                </a:solidFill>
              </a:rPr>
              <a:t>,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most positive number maps to all 1's</a:t>
            </a:r>
          </a:p>
          <a:p>
            <a:r>
              <a:rPr lang="en-US" sz="2200" b="1" dirty="0"/>
              <a:t>For example: Say we have a number that is limited to </a:t>
            </a:r>
            <a:r>
              <a:rPr lang="en-US" sz="2200" dirty="0">
                <a:solidFill>
                  <a:srgbClr val="00B050"/>
                </a:solidFill>
              </a:rPr>
              <a:t>3 bits (0 to 7 unsigned)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74208"/>
          </a:xfrm>
        </p:spPr>
        <p:txBody>
          <a:bodyPr/>
          <a:lstStyle/>
          <a:p>
            <a:r>
              <a:rPr lang="en-US" dirty="0"/>
              <a:t>Excess N Bias Encoding Method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1399975B-2411-2243-AF48-6EB3B1974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27591"/>
              </p:ext>
            </p:extLst>
          </p:nvPr>
        </p:nvGraphicFramePr>
        <p:xfrm>
          <a:off x="1234903" y="4178393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B90B2A9D-78C0-4740-BF76-8F97084F5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9331"/>
              </p:ext>
            </p:extLst>
          </p:nvPr>
        </p:nvGraphicFramePr>
        <p:xfrm>
          <a:off x="1234903" y="5235038"/>
          <a:ext cx="943413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Biased 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682BFDD-9A04-E246-BEB6-6552A6F78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0131"/>
              </p:ext>
            </p:extLst>
          </p:nvPr>
        </p:nvGraphicFramePr>
        <p:xfrm>
          <a:off x="1234903" y="4701344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24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682007" y="3108083"/>
            <a:ext cx="1100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739276" y="2879483"/>
            <a:ext cx="10698325" cy="551283"/>
            <a:chOff x="311804" y="2986575"/>
            <a:chExt cx="10698325" cy="551283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7015298" y="2097234"/>
              <a:ext cx="410186" cy="2301049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4067135" y="214385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188104" y="220435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676629" y="211027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8839" y="1849840"/>
            <a:ext cx="192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0x  </a:t>
            </a:r>
            <a:r>
              <a:rPr lang="en-US" sz="72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439807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7318842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992906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105091" y="62077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30A5A8-27C4-614F-B7AB-30860BF74E9F}"/>
              </a:ext>
            </a:extLst>
          </p:cNvPr>
          <p:cNvSpPr/>
          <p:nvPr/>
        </p:nvSpPr>
        <p:spPr>
          <a:xfrm>
            <a:off x="1373124" y="4418537"/>
            <a:ext cx="7891082" cy="2271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561838D-7724-D34D-B120-689F4DA5C3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45021" y="4419320"/>
            <a:ext cx="8371994" cy="2277222"/>
          </a:xfrm>
          <a:ln w="34925"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0070C0"/>
                </a:solidFill>
              </a:rPr>
              <a:t>Examples Using Hex notation</a:t>
            </a:r>
            <a:r>
              <a:rPr lang="en-US" sz="2400" b="1" dirty="0">
                <a:solidFill>
                  <a:srgbClr val="0070C0"/>
                </a:solidFill>
              </a:rPr>
              <a:t> (8 bits):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0x00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0000000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is positive, because the sign bit is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0x7F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1111111 is positive (+127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  <a:endParaRPr lang="en-US" sz="2400" baseline="-25000" dirty="0">
              <a:solidFill>
                <a:schemeClr val="tx1">
                  <a:lumMod val="50000"/>
                </a:schemeClr>
              </a:solidFill>
              <a:ea typeface="ＭＳ Ｐゴシック" pitchFamily="34" charset="-128"/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0x85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0000101 is negative (-5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0000000 is negative…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also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43900" y="85729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27374" y="80212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84298" y="628556"/>
            <a:ext cx="4063788" cy="3704606"/>
            <a:chOff x="7516938" y="653936"/>
            <a:chExt cx="4063788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89474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-0?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69116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0?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5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29" grpId="0" uiExpand="1" build="p" bldLvl="2"/>
      <p:bldP spid="3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7097435" y="4177598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1029259" y="4312755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>
            <a:off x="5561814" y="51491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1598000" y="1637975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365025" y="4232402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F4CC6-26EC-D23A-540E-B8A80CE91CE8}"/>
              </a:ext>
            </a:extLst>
          </p:cNvPr>
          <p:cNvGrpSpPr/>
          <p:nvPr/>
        </p:nvGrpSpPr>
        <p:grpSpPr>
          <a:xfrm>
            <a:off x="5796869" y="1828811"/>
            <a:ext cx="5705408" cy="1815882"/>
            <a:chOff x="5261388" y="1676978"/>
            <a:chExt cx="5705408" cy="18158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01234B-4186-D29A-F9A2-C240909671FD}"/>
                </a:ext>
              </a:extLst>
            </p:cNvPr>
            <p:cNvGrpSpPr/>
            <p:nvPr/>
          </p:nvGrpSpPr>
          <p:grpSpPr>
            <a:xfrm>
              <a:off x="5261388" y="1676978"/>
              <a:ext cx="5705408" cy="1815882"/>
              <a:chOff x="2108096" y="4077010"/>
              <a:chExt cx="5705408" cy="181588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56FE0-F589-BE4F-77C6-F663B5EE9E17}"/>
                  </a:ext>
                </a:extLst>
              </p:cNvPr>
              <p:cNvSpPr txBox="1"/>
              <p:nvPr/>
            </p:nvSpPr>
            <p:spPr>
              <a:xfrm>
                <a:off x="2108096" y="4077010"/>
                <a:ext cx="5705408" cy="1815882"/>
              </a:xfrm>
              <a:prstGeom prst="rect">
                <a:avLst/>
              </a:prstGeom>
              <a:noFill/>
              <a:ln w="34925">
                <a:solidFill>
                  <a:schemeClr val="accent5">
                    <a:alpha val="9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-1    = </a:t>
                </a:r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extend to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 bits    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11111111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4AA25C6-9A0E-9BCE-0856-E1D29AAD3D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2300" y="4462437"/>
                <a:ext cx="21261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4EF6D7E-8530-4189-6BCE-87A348DD5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519" y="4462437"/>
                <a:ext cx="402397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548978-949F-2824-C8DE-7AB7086DB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005" y="4462437"/>
                <a:ext cx="612911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CBBA3AF-7BA5-2F40-AB41-9A105C9B8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4290" y="4462437"/>
                <a:ext cx="77062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72DBE2D-E6BF-DD08-7718-119599718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6299" y="2062405"/>
              <a:ext cx="971909" cy="1082797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428B33D-6ABA-ACCA-6844-9F10D2759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9265" y="2062405"/>
              <a:ext cx="1178943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A88A63-6632-1C29-9551-125BC9F1A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110" y="2062405"/>
              <a:ext cx="1360098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3985746-2C62-5AC9-05E8-E142314DC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6956" y="2062405"/>
              <a:ext cx="1541252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8B8720-C364-2E4B-87F6-1297932691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03453" y="1316063"/>
            <a:ext cx="8233728" cy="457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Just move the sig bit and expand the magnitude with zeros to the left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Signed Magnitude number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5" name="Table 12">
            <a:extLst>
              <a:ext uri="{FF2B5EF4-FFF2-40B4-BE49-F238E27FC236}">
                <a16:creationId xmlns:a16="http://schemas.microsoft.com/office/drawing/2014/main" id="{61F21120-B747-3CA2-69C1-1028883B0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22722"/>
              </p:ext>
            </p:extLst>
          </p:nvPr>
        </p:nvGraphicFramePr>
        <p:xfrm>
          <a:off x="5956635" y="2308444"/>
          <a:ext cx="2556576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56" name="Table 12">
            <a:extLst>
              <a:ext uri="{FF2B5EF4-FFF2-40B4-BE49-F238E27FC236}">
                <a16:creationId xmlns:a16="http://schemas.microsoft.com/office/drawing/2014/main" id="{20DA9F0C-47AF-B82B-B898-8EF24E9EB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10961"/>
              </p:ext>
            </p:extLst>
          </p:nvPr>
        </p:nvGraphicFramePr>
        <p:xfrm>
          <a:off x="5956636" y="2747514"/>
          <a:ext cx="25572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1" name="Table 12">
            <a:extLst>
              <a:ext uri="{FF2B5EF4-FFF2-40B4-BE49-F238E27FC236}">
                <a16:creationId xmlns:a16="http://schemas.microsoft.com/office/drawing/2014/main" id="{79799454-68FD-46EA-9067-E2F1DC2C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64847"/>
              </p:ext>
            </p:extLst>
          </p:nvPr>
        </p:nvGraphicFramePr>
        <p:xfrm>
          <a:off x="3400759" y="4645667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C32CB1B1-640E-19B1-7346-33AB82E4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85006"/>
              </p:ext>
            </p:extLst>
          </p:nvPr>
        </p:nvGraphicFramePr>
        <p:xfrm>
          <a:off x="3400760" y="5084737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0512BEA7-A13D-F5BD-71C2-D1237A56E40A}"/>
              </a:ext>
            </a:extLst>
          </p:cNvPr>
          <p:cNvGrpSpPr/>
          <p:nvPr/>
        </p:nvGrpSpPr>
        <p:grpSpPr>
          <a:xfrm>
            <a:off x="3473543" y="3790472"/>
            <a:ext cx="2762295" cy="855195"/>
            <a:chOff x="5607673" y="2188088"/>
            <a:chExt cx="2762295" cy="85519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EC4AC-580B-68D6-9393-BF016EF7DB80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65" name="Bent-Up Arrow 64">
              <a:extLst>
                <a:ext uri="{FF2B5EF4-FFF2-40B4-BE49-F238E27FC236}">
                  <a16:creationId xmlns:a16="http://schemas.microsoft.com/office/drawing/2014/main" id="{BD814567-9D9D-36E3-DCC0-B6481E22D149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8579E5-7E67-5E84-4DC1-35902AEFCC25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3C079C88-B00C-4875-764E-CB9C37577C12}"/>
              </a:ext>
            </a:extLst>
          </p:cNvPr>
          <p:cNvSpPr/>
          <p:nvPr/>
        </p:nvSpPr>
        <p:spPr>
          <a:xfrm>
            <a:off x="7063150" y="3427725"/>
            <a:ext cx="345057" cy="56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Interpreting and extending with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7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957151" cy="1014341"/>
            <a:chOff x="1870785" y="3547769"/>
            <a:chExt cx="7957151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450910" y="3625312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E1AB4-D41C-874E-B6FA-568EBD6E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 8-Bit Overflow Examples</a:t>
            </a:r>
          </a:p>
        </p:txBody>
      </p:sp>
      <p:graphicFrame>
        <p:nvGraphicFramePr>
          <p:cNvPr id="2" name="Table 12">
            <a:extLst>
              <a:ext uri="{FF2B5EF4-FFF2-40B4-BE49-F238E27FC236}">
                <a16:creationId xmlns:a16="http://schemas.microsoft.com/office/drawing/2014/main" id="{E6141FF9-D3E3-B149-A008-356A46509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38039"/>
              </p:ext>
            </p:extLst>
          </p:nvPr>
        </p:nvGraphicFramePr>
        <p:xfrm>
          <a:off x="580923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77C25ECF-9A2A-634D-911F-2D7E5919D5FD}"/>
              </a:ext>
            </a:extLst>
          </p:cNvPr>
          <p:cNvGrpSpPr/>
          <p:nvPr/>
        </p:nvGrpSpPr>
        <p:grpSpPr>
          <a:xfrm>
            <a:off x="182230" y="1026256"/>
            <a:ext cx="3770182" cy="5532199"/>
            <a:chOff x="244431" y="1026256"/>
            <a:chExt cx="3770182" cy="5532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6A0C27-0DF3-7D4D-AFA3-23F6F246ED55}"/>
                </a:ext>
              </a:extLst>
            </p:cNvPr>
            <p:cNvSpPr txBox="1"/>
            <p:nvPr/>
          </p:nvSpPr>
          <p:spPr>
            <a:xfrm>
              <a:off x="2943486" y="196907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D5C02D-5B55-0742-8278-693EF79E0671}"/>
                </a:ext>
              </a:extLst>
            </p:cNvPr>
            <p:cNvSpPr txBox="1"/>
            <p:nvPr/>
          </p:nvSpPr>
          <p:spPr>
            <a:xfrm>
              <a:off x="3019628" y="239586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=234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E5941E-5DC3-0344-8124-8D41D1431695}"/>
                </a:ext>
              </a:extLst>
            </p:cNvPr>
            <p:cNvSpPr txBox="1"/>
            <p:nvPr/>
          </p:nvSpPr>
          <p:spPr>
            <a:xfrm>
              <a:off x="3019628" y="282541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B0130-2036-B74D-80FE-161FDE7ABEC6}"/>
                </a:ext>
              </a:extLst>
            </p:cNvPr>
            <p:cNvSpPr txBox="1"/>
            <p:nvPr/>
          </p:nvSpPr>
          <p:spPr>
            <a:xfrm>
              <a:off x="3019627" y="3254973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D1864F-DE5D-C948-9D47-B6EF20CC467B}"/>
                </a:ext>
              </a:extLst>
            </p:cNvPr>
            <p:cNvSpPr txBox="1"/>
            <p:nvPr/>
          </p:nvSpPr>
          <p:spPr>
            <a:xfrm>
              <a:off x="643124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Integer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2DF795-90B6-4445-A350-536259345CE1}"/>
                </a:ext>
              </a:extLst>
            </p:cNvPr>
            <p:cNvSpPr/>
            <p:nvPr/>
          </p:nvSpPr>
          <p:spPr>
            <a:xfrm>
              <a:off x="244431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D13101-342C-324A-A94E-22D11ECC446F}"/>
                </a:ext>
              </a:extLst>
            </p:cNvPr>
            <p:cNvSpPr txBox="1"/>
            <p:nvPr/>
          </p:nvSpPr>
          <p:spPr>
            <a:xfrm>
              <a:off x="414652" y="4045385"/>
              <a:ext cx="3492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Because carry-out bit is 1 (and dropped), overflow is detected</a:t>
              </a:r>
            </a:p>
          </p:txBody>
        </p:sp>
      </p:grp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27E219C8-1724-A447-A9F6-358F1C27C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43545"/>
              </p:ext>
            </p:extLst>
          </p:nvPr>
        </p:nvGraphicFramePr>
        <p:xfrm>
          <a:off x="4660818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457460F6-616F-8A4D-8A0C-2B06DEF37003}"/>
              </a:ext>
            </a:extLst>
          </p:cNvPr>
          <p:cNvGrpSpPr/>
          <p:nvPr/>
        </p:nvGrpSpPr>
        <p:grpSpPr>
          <a:xfrm>
            <a:off x="4262125" y="1026256"/>
            <a:ext cx="3770182" cy="5532199"/>
            <a:chOff x="4324326" y="1026256"/>
            <a:chExt cx="3770182" cy="55321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54F10-6F89-5D43-A340-96FCFE947285}"/>
                </a:ext>
              </a:extLst>
            </p:cNvPr>
            <p:cNvSpPr txBox="1"/>
            <p:nvPr/>
          </p:nvSpPr>
          <p:spPr>
            <a:xfrm>
              <a:off x="7023381" y="1956464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EA116D-EE56-2A40-B6E1-BF30B734500C}"/>
                </a:ext>
              </a:extLst>
            </p:cNvPr>
            <p:cNvSpPr txBox="1"/>
            <p:nvPr/>
          </p:nvSpPr>
          <p:spPr>
            <a:xfrm>
              <a:off x="7099523" y="2383248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=106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88D80C-C87D-6E45-A4DA-34D5FDF37A2D}"/>
                </a:ext>
              </a:extLst>
            </p:cNvPr>
            <p:cNvSpPr txBox="1"/>
            <p:nvPr/>
          </p:nvSpPr>
          <p:spPr>
            <a:xfrm>
              <a:off x="7099523" y="2812804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1954B5-C9AA-DC47-A9DE-5FE4B3746178}"/>
                </a:ext>
              </a:extLst>
            </p:cNvPr>
            <p:cNvSpPr txBox="1"/>
            <p:nvPr/>
          </p:nvSpPr>
          <p:spPr>
            <a:xfrm>
              <a:off x="7099522" y="3242360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=-96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022FC7-BE2F-5C40-84DE-6C6527A0E19F}"/>
                </a:ext>
              </a:extLst>
            </p:cNvPr>
            <p:cNvSpPr txBox="1"/>
            <p:nvPr/>
          </p:nvSpPr>
          <p:spPr>
            <a:xfrm>
              <a:off x="4723019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E5D310-AEA8-4C48-973D-BD65A12D4601}"/>
                </a:ext>
              </a:extLst>
            </p:cNvPr>
            <p:cNvSpPr/>
            <p:nvPr/>
          </p:nvSpPr>
          <p:spPr>
            <a:xfrm>
              <a:off x="4324326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7579E9-D812-334C-9BD7-20E5CDE81DA2}"/>
                </a:ext>
              </a:extLst>
            </p:cNvPr>
            <p:cNvSpPr txBox="1"/>
            <p:nvPr/>
          </p:nvSpPr>
          <p:spPr>
            <a:xfrm>
              <a:off x="4362858" y="3860720"/>
              <a:ext cx="37316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Both operands are positive, but resulting sign is negative </a:t>
              </a:r>
            </a:p>
            <a:p>
              <a:r>
                <a:rPr lang="en-US" sz="2400" dirty="0"/>
                <a:t>see that </a:t>
              </a:r>
              <a:r>
                <a:rPr lang="en-US" sz="2400" dirty="0" err="1"/>
                <a:t>cout</a:t>
              </a:r>
              <a:r>
                <a:rPr lang="en-US" sz="2400" dirty="0"/>
                <a:t> != </a:t>
              </a:r>
              <a:r>
                <a:rPr lang="en-US" sz="2400" dirty="0" err="1"/>
                <a:t>cin</a:t>
              </a:r>
              <a:r>
                <a:rPr lang="en-US" sz="2400" dirty="0"/>
                <a:t> at the MSB</a:t>
              </a:r>
            </a:p>
            <a:p>
              <a:r>
                <a:rPr lang="en-US" sz="2400" dirty="0"/>
                <a:t>overflow is detected</a:t>
              </a:r>
            </a:p>
          </p:txBody>
        </p:sp>
      </p:grp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169FEACB-8287-F24B-B38E-57091CE7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96481"/>
              </p:ext>
            </p:extLst>
          </p:nvPr>
        </p:nvGraphicFramePr>
        <p:xfrm>
          <a:off x="8678216" y="1905746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EEF4B-FEC8-C544-B7B6-F5ABE51C4A72}"/>
              </a:ext>
            </a:extLst>
          </p:cNvPr>
          <p:cNvGrpSpPr/>
          <p:nvPr/>
        </p:nvGrpSpPr>
        <p:grpSpPr>
          <a:xfrm>
            <a:off x="8279523" y="1019010"/>
            <a:ext cx="3770182" cy="5539445"/>
            <a:chOff x="8341724" y="1019010"/>
            <a:chExt cx="3770182" cy="553944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D78777-F088-3548-8AD9-6DDA231CBBFF}"/>
                </a:ext>
              </a:extLst>
            </p:cNvPr>
            <p:cNvSpPr txBox="1"/>
            <p:nvPr/>
          </p:nvSpPr>
          <p:spPr>
            <a:xfrm>
              <a:off x="11040779" y="19618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B2F875-A7DE-6F4A-B2EE-C531FE4FFD22}"/>
                </a:ext>
              </a:extLst>
            </p:cNvPr>
            <p:cNvSpPr txBox="1"/>
            <p:nvPr/>
          </p:nvSpPr>
          <p:spPr>
            <a:xfrm>
              <a:off x="11116921" y="2388615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=-22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F492CF-0DDD-1645-A588-2508FD1BA2BE}"/>
                </a:ext>
              </a:extLst>
            </p:cNvPr>
            <p:cNvSpPr txBox="1"/>
            <p:nvPr/>
          </p:nvSpPr>
          <p:spPr>
            <a:xfrm>
              <a:off x="11116921" y="2818171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CA30E5-DAA3-394E-9D4C-A904D58EB288}"/>
                </a:ext>
              </a:extLst>
            </p:cNvPr>
            <p:cNvSpPr txBox="1"/>
            <p:nvPr/>
          </p:nvSpPr>
          <p:spPr>
            <a:xfrm>
              <a:off x="11116920" y="324772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F081B3-CE2C-E545-93E1-5FA85C8BF0BF}"/>
                </a:ext>
              </a:extLst>
            </p:cNvPr>
            <p:cNvSpPr txBox="1"/>
            <p:nvPr/>
          </p:nvSpPr>
          <p:spPr>
            <a:xfrm>
              <a:off x="8740417" y="1019010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D16C9D-11F6-7142-AB88-C60EF8B90641}"/>
                </a:ext>
              </a:extLst>
            </p:cNvPr>
            <p:cNvSpPr/>
            <p:nvPr/>
          </p:nvSpPr>
          <p:spPr>
            <a:xfrm>
              <a:off x="8341724" y="1019010"/>
              <a:ext cx="3770182" cy="553944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7CE633-90BA-5E48-A4E7-CE3704ADFD1F}"/>
                </a:ext>
              </a:extLst>
            </p:cNvPr>
            <p:cNvSpPr txBox="1"/>
            <p:nvPr/>
          </p:nvSpPr>
          <p:spPr>
            <a:xfrm>
              <a:off x="8480696" y="3803765"/>
              <a:ext cx="34922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Unlike unsigned arithmetic, no overflow even though the carry-out bit is 1. </a:t>
              </a:r>
            </a:p>
            <a:p>
              <a:r>
                <a:rPr lang="en-US" sz="2400" dirty="0"/>
                <a:t>As the operand's signs differ, overflow is not possible (</a:t>
              </a:r>
              <a:r>
                <a:rPr lang="en-US" sz="2400" dirty="0" err="1"/>
                <a:t>cout</a:t>
              </a:r>
              <a:r>
                <a:rPr lang="en-US" sz="2400" dirty="0"/>
                <a:t> == </a:t>
              </a:r>
              <a:r>
                <a:rPr lang="en-US" sz="2400" dirty="0" err="1"/>
                <a:t>cin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6AFB490-D3CB-AC4C-863A-883DB083F2B1}"/>
              </a:ext>
            </a:extLst>
          </p:cNvPr>
          <p:cNvSpPr txBox="1"/>
          <p:nvPr/>
        </p:nvSpPr>
        <p:spPr>
          <a:xfrm rot="5400000">
            <a:off x="372122" y="1529821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7E8901-96B7-9441-9A3E-A7DE59558247}"/>
              </a:ext>
            </a:extLst>
          </p:cNvPr>
          <p:cNvSpPr txBox="1"/>
          <p:nvPr/>
        </p:nvSpPr>
        <p:spPr>
          <a:xfrm rot="5400000">
            <a:off x="4452018" y="1510092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7E8427-1A6D-2E42-90F3-F9C450F50EEE}"/>
              </a:ext>
            </a:extLst>
          </p:cNvPr>
          <p:cNvSpPr txBox="1"/>
          <p:nvPr/>
        </p:nvSpPr>
        <p:spPr>
          <a:xfrm rot="5400000">
            <a:off x="8481903" y="150454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919B1B-E99A-6246-940D-65B3CD79EC12}"/>
              </a:ext>
            </a:extLst>
          </p:cNvPr>
          <p:cNvSpPr txBox="1"/>
          <p:nvPr/>
        </p:nvSpPr>
        <p:spPr>
          <a:xfrm rot="5400000">
            <a:off x="4737637" y="162792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F5B8AF-0EC8-2F47-A74D-A7B4438B9E31}"/>
              </a:ext>
            </a:extLst>
          </p:cNvPr>
          <p:cNvSpPr txBox="1"/>
          <p:nvPr/>
        </p:nvSpPr>
        <p:spPr>
          <a:xfrm rot="5400000">
            <a:off x="8785572" y="1589974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79C3B4-6767-FE43-856C-072B758FDF2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93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54" y="147445"/>
            <a:ext cx="3296899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60948" y="1401071"/>
            <a:ext cx="1186772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11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6.625(decimal)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0110.1010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0110.1010 </a:t>
            </a:r>
            <a:r>
              <a:rPr lang="en-US" sz="2000" dirty="0">
                <a:cs typeface="Courier New" panose="02070309020205020404" pitchFamily="49" charset="0"/>
              </a:rPr>
              <a:t>normalizes to  -&gt; 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a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0b101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to the right of the decimal point that will fit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</a:t>
            </a:r>
          </a:p>
          <a:p>
            <a:endParaRPr lang="en-US" sz="1000" b="1" dirty="0"/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sz="2400" b="1" u="sng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(we will truncate drop the trailing </a:t>
            </a:r>
            <a:r>
              <a:rPr lang="en-US" u="sng" dirty="0">
                <a:solidFill>
                  <a:srgbClr val="7030A0"/>
                </a:solidFill>
                <a:cs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, Real FP use complex rounding approaches)</a:t>
            </a:r>
            <a:endParaRPr lang="en-US" baseline="30000" dirty="0">
              <a:solidFill>
                <a:srgbClr val="7030A0"/>
              </a:solidFill>
              <a:cs typeface="Courier New" panose="02070309020205020404" pitchFamily="49" charset="0"/>
            </a:endParaRP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/>
        </p:nvGraphicFramePr>
        <p:xfrm>
          <a:off x="3403050" y="53635"/>
          <a:ext cx="8505921" cy="125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916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53923" y="69588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56915"/>
              </p:ext>
            </p:extLst>
          </p:nvPr>
        </p:nvGraphicFramePr>
        <p:xfrm>
          <a:off x="4914948" y="4665155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07670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0b1010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0xa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84824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7B6774-2363-9047-9965-6C132C398A90}"/>
              </a:ext>
            </a:extLst>
          </p:cNvPr>
          <p:cNvSpPr txBox="1"/>
          <p:nvPr/>
        </p:nvSpPr>
        <p:spPr>
          <a:xfrm>
            <a:off x="8909623" y="583931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0x5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A614-71C1-A44E-A961-3ABDFCB640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94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52225</TotalTime>
  <Words>10571</Words>
  <Application>Microsoft Macintosh PowerPoint</Application>
  <PresentationFormat>Widescreen</PresentationFormat>
  <Paragraphs>3120</Paragraphs>
  <Slides>98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7" baseType="lpstr">
      <vt:lpstr>Arial</vt:lpstr>
      <vt:lpstr>Arial Narrow</vt:lpstr>
      <vt:lpstr>Arial Regular</vt:lpstr>
      <vt:lpstr>Calibri</vt:lpstr>
      <vt:lpstr>Calibri Bold Italic</vt:lpstr>
      <vt:lpstr>Cambria Math</vt:lpstr>
      <vt:lpstr>Consolas</vt:lpstr>
      <vt:lpstr>Courier</vt:lpstr>
      <vt:lpstr>Courier New</vt:lpstr>
      <vt:lpstr>Helvetica Light</vt:lpstr>
      <vt:lpstr>Helvetica Neue Regular</vt:lpstr>
      <vt:lpstr>Monaco</vt:lpstr>
      <vt:lpstr>Roboto</vt:lpstr>
      <vt:lpstr>Roboto Regular</vt:lpstr>
      <vt:lpstr>Symbol</vt:lpstr>
      <vt:lpstr>Tahoma</vt:lpstr>
      <vt:lpstr>Times</vt:lpstr>
      <vt:lpstr>Times New Roman</vt:lpstr>
      <vt:lpstr>Theme1</vt:lpstr>
      <vt:lpstr>PowerPoint Presentation</vt:lpstr>
      <vt:lpstr>Review: Decimal Numbering</vt:lpstr>
      <vt:lpstr>Review: Binary Numbering</vt:lpstr>
      <vt:lpstr>Review: Octal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Binary to Octal (group 3 bits per digit from the right)</vt:lpstr>
      <vt:lpstr>Octal to Binary (group 3 bits per digit from the right)</vt:lpstr>
      <vt:lpstr>Looking at the Powers of Two</vt:lpstr>
      <vt:lpstr>Multiply By Base: Shift Left 1 digits = Multiply by 2</vt:lpstr>
      <vt:lpstr>Divide by Base: Shift Right 1 Digit = Divide by 2</vt:lpstr>
      <vt:lpstr>Use a Right Bit Shift: Unsigned Decimal To Unsigned Binary </vt:lpstr>
      <vt:lpstr>Unsigned Decimal to Unsigned Binary Conversion</vt:lpstr>
      <vt:lpstr>Left Bit Shift &amp; add:  Unsigned Binary to Unsigned Decimal</vt:lpstr>
      <vt:lpstr>Unsigned Binary to Unsigned Decimal Conversion</vt:lpstr>
      <vt:lpstr>Different Type of Numbers each have a Fixed # of Bits       Spanning one or more contiguous bytes of memory</vt:lpstr>
      <vt:lpstr>Variables:  Size</vt:lpstr>
      <vt:lpstr>Fixed size types in C</vt:lpstr>
      <vt:lpstr>Example: Limits of Some Types on 32-bit ARM</vt:lpstr>
      <vt:lpstr>Watch out for Hardware differences:  Example: Is a Char signed or unsigned?</vt:lpstr>
      <vt:lpstr>sizeof(): Variable Size (number of bytes) Operator</vt:lpstr>
      <vt:lpstr>sizeof() Examples (On the pi-cluster)</vt:lpstr>
      <vt:lpstr>Unsigned Integers (positive numbers) with a Fixed # of Bits</vt:lpstr>
      <vt:lpstr>Addition</vt:lpstr>
      <vt:lpstr>Unsigned Binary Number: Addition in FIXED 8 bits </vt:lpstr>
      <vt:lpstr>Subtraction</vt:lpstr>
      <vt:lpstr>Unsigned Binary Number: Subtraction in FIXED 8 bits </vt:lpstr>
      <vt:lpstr>Unsigned Binary Number: Subtraction in FIXED 8 bits Build of previous slide – note warning </vt:lpstr>
      <vt:lpstr>Unsigned Binary Multiplication example</vt:lpstr>
      <vt:lpstr>Unsigned Binary Number Divide </vt:lpstr>
      <vt:lpstr>Fractional Binary Numbers</vt:lpstr>
      <vt:lpstr>Fixed Point Binary Number Divide </vt:lpstr>
      <vt:lpstr>Fixed Point Binary Number Limitations </vt:lpstr>
      <vt:lpstr>Overflow: Going Past the Boundary Between max and min</vt:lpstr>
      <vt:lpstr>Unsigned Integer Number Overflow: Addition in 8 bits </vt:lpstr>
      <vt:lpstr>Unsigned Integers (positive numbers) with a Fixed # of Bits</vt:lpstr>
      <vt:lpstr>Overflow: Unsigned Values 4-bit limit</vt:lpstr>
      <vt:lpstr>Problem: How to Encode Both Positive and Negative Integers</vt:lpstr>
      <vt:lpstr>Negative Integer Numbers: Sign + Magnitude Method</vt:lpstr>
      <vt:lpstr>1's Complement Signed Integer Method</vt:lpstr>
      <vt:lpstr>2's Complement Signed Integer Method</vt:lpstr>
      <vt:lpstr>Two’s Complement: The MSB Has a Negative Weight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Overflow Detection - 1</vt:lpstr>
      <vt:lpstr>Two’s Complement Overflow Detection - 2</vt:lpstr>
      <vt:lpstr>Summary: When Does Overflow Occur</vt:lpstr>
      <vt:lpstr>Scientific Notation Binary</vt:lpstr>
      <vt:lpstr>Floating Point Representation</vt:lpstr>
      <vt:lpstr>Normalized Scientific Notation</vt:lpstr>
      <vt:lpstr>Encoding Fractions Observations</vt:lpstr>
      <vt:lpstr>Floating Point Numbers: Implementation Approach</vt:lpstr>
      <vt:lpstr>Floating Point Number in a Byte (Not A Real Format)</vt:lpstr>
      <vt:lpstr>IEE 754 Floating Point</vt:lpstr>
      <vt:lpstr>Floating Point and Linearity</vt:lpstr>
      <vt:lpstr>IEEE Floating Point and "C" FP Types</vt:lpstr>
      <vt:lpstr>Memory Review: Organized in Units of Bytes</vt:lpstr>
      <vt:lpstr>Memory Size</vt:lpstr>
      <vt:lpstr>Variables in Memory: Size and Address</vt:lpstr>
      <vt:lpstr>Address and Pointers</vt:lpstr>
      <vt:lpstr>Byte Ordering of Numbers In Memory: Endianness</vt:lpstr>
      <vt:lpstr>Byte Ordering Example</vt:lpstr>
      <vt:lpstr>Extra Slides</vt:lpstr>
      <vt:lpstr>Floating Point Number in a Byte (Not A Real Format)</vt:lpstr>
      <vt:lpstr>Encoding Fractions Observations</vt:lpstr>
      <vt:lpstr>Characteristics of Signed Numbers</vt:lpstr>
      <vt:lpstr>Sign Extension in C: Type casts</vt:lpstr>
      <vt:lpstr>Shift Operations in C</vt:lpstr>
      <vt:lpstr>Arithmetic Shift Right 1 Digit = Divide by 2 for 2's Complement Values</vt:lpstr>
      <vt:lpstr>Number ranges: limits.h</vt:lpstr>
      <vt:lpstr>Excess N Bias Encoding Method</vt:lpstr>
      <vt:lpstr>Excess Bias Encoding (As used in floating point numbers)</vt:lpstr>
      <vt:lpstr>Signed Magnitude Examples (Sign bit is always MSB) </vt:lpstr>
      <vt:lpstr>Another Way to Look at 2's Complement Encoding</vt:lpstr>
      <vt:lpstr>Sign Extension (how type promotion works)</vt:lpstr>
      <vt:lpstr>Example: Two’s Complement Sign or bit Extension - 1</vt:lpstr>
      <vt:lpstr>Example: Two’s Complement Sign or bit Extension -2</vt:lpstr>
      <vt:lpstr>Example: Two’s Complement Sign or bit Extension - 3</vt:lpstr>
      <vt:lpstr>Sign Extension Signed Magnitude number</vt:lpstr>
      <vt:lpstr>Interpreting and extending with Different representations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Decimal to IEEE Single Precision Float</vt:lpstr>
      <vt:lpstr>IEEE Single Precision Float to Decimal</vt:lpstr>
      <vt:lpstr>Reference: 8-Bit Overflow Examples</vt:lpstr>
      <vt:lpstr>Decimal to Float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Keith Muller</cp:lastModifiedBy>
  <cp:revision>2504</cp:revision>
  <cp:lastPrinted>2020-10-04T00:47:01Z</cp:lastPrinted>
  <dcterms:created xsi:type="dcterms:W3CDTF">2018-10-05T16:35:28Z</dcterms:created>
  <dcterms:modified xsi:type="dcterms:W3CDTF">2022-10-04T17:48:16Z</dcterms:modified>
  <cp:category/>
</cp:coreProperties>
</file>